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57" r:id="rId3"/>
    <p:sldId id="359" r:id="rId4"/>
    <p:sldId id="372" r:id="rId5"/>
    <p:sldId id="360" r:id="rId6"/>
    <p:sldId id="258" r:id="rId7"/>
    <p:sldId id="259" r:id="rId8"/>
    <p:sldId id="260" r:id="rId9"/>
    <p:sldId id="262" r:id="rId10"/>
    <p:sldId id="263" r:id="rId11"/>
    <p:sldId id="358" r:id="rId12"/>
    <p:sldId id="361" r:id="rId13"/>
    <p:sldId id="376" r:id="rId14"/>
    <p:sldId id="362" r:id="rId15"/>
    <p:sldId id="379" r:id="rId16"/>
    <p:sldId id="380" r:id="rId17"/>
    <p:sldId id="381" r:id="rId18"/>
    <p:sldId id="374" r:id="rId19"/>
    <p:sldId id="373" r:id="rId20"/>
    <p:sldId id="382" r:id="rId21"/>
    <p:sldId id="383" r:id="rId22"/>
    <p:sldId id="378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D3997-3CF8-489D-8B3D-5E122C520A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15F04-76AE-46D4-A918-B2456AF8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6e0cd6fd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6e0cd6fd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1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77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956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989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851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96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067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29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3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4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Finite-&gt;finite, discrete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035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257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985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9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23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8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8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6e0cd6fd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6e0cd6fd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e0cd6fd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6e0cd6fd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6e0cd6fd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6e0cd6fd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6e0cd6fd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6e0cd6fd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44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ABA0-1B3C-B97D-4798-05EBB677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F5C22-5CBC-7795-9A53-5460BD4BF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DE8CD-547B-F3BE-25C5-630BD751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5C17-2DF3-5E57-B9BB-EB56EA23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C5D20-23E2-05A0-13AE-E123BFD8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49F0-8BA1-8E5D-65CB-C9BE38D2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60936-60C1-1FF4-8EAE-D0750EFB7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14C6D-D559-3954-9207-79E64DA8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9A73-4D91-7935-CB72-CBC8D7CC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CF0A2-3284-1231-FE57-BFE6AEA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8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711280-266E-A13E-EFDD-40A4B1D0F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7FAF2-0B94-4252-E0D3-539523BA4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87F07-5998-72C3-FB01-8CE20742F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87E84-9869-ABA7-8A8D-C6E5E0F0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9CDE1-E8BE-7199-B057-E41D2D2A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2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260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F007-894E-7F3B-9DD9-C587AA54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43D5D-131B-C5F4-E780-552F6A046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6208-74AA-C500-9F2B-A7F1475F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A2EEA-077F-D735-C092-B4B6219A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88500-16BA-9902-A2E4-8944B41F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A2C4-0300-2D32-3AB5-CEBE605E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97C30-ECE3-DD79-00BC-F0A606653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77CAC-BF08-8980-7FD2-295F2AC6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07593-3925-B07F-C685-F22B337B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CB0A5-73A4-7DAC-CF3F-B1B84713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7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F08D-31CC-86FF-8C9D-E07CBBDB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8B2D-94D9-06EB-E6CF-FB8BB342D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55E6C-19E4-CC53-F2D9-440B30963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5E2A-6791-8F9C-0E2D-10B55D0F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0DD8E-0BF0-EDD8-FBF4-0F5F6019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BED1A-514F-67ED-42C9-41F4B704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0BB-E8EC-D562-1F46-29C0BB1B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58775-1CBB-B479-E94E-8A0FACD9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3495A-F383-1E04-990F-6BDD9642E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0A11A4-268F-5B36-2175-29B3EAF6C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5E14D-D5B1-330E-F1D7-77BE41899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61E342-1699-8317-363B-0D026711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0BE55-1919-68EC-7249-925BBA287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1D436-EF41-CCBC-5D51-524E598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03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AFA0-2042-B65F-475A-9B9959D5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A4E73-DB56-E8EA-29DB-1A568449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E2080-2877-BAB0-152C-B9FC8FA9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4C912-569F-6E2B-BDA0-C7357C8D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8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D2ED9-5A86-E7CF-C23E-21D09184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4D80D-CD20-AE32-BEF6-587CC3C7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92CD-083F-1FF6-A91C-1092EC1D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8087-5478-C29F-7A3E-9E0A92AA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1229-1747-DDC0-ED63-9D38B495C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07362-CF14-49E7-953A-2A190B0A8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78037-10C0-D83C-3B06-2ED6FCBD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D676D-9F5A-DF97-0DA3-97982A7B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F1C26-EA48-7B95-59E3-612A5B70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7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1526-A6CD-4F6C-3C60-683B10DC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9AA3E-EDCD-1C76-FEF2-1B8566D15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21400-200E-08A5-BA79-A2C37EE1F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3C650-93F1-159D-951E-95382B89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4265E-20B8-1610-B573-6ECCC13E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95E1A-F9EE-71B9-DE8A-4C9DFAAA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0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E73DD-32A3-1165-197F-90D67FAA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10838-3CFE-960F-5549-0A4E71CAA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7908-6F94-A013-C815-3A0751F35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8CDB7-8DA2-48F4-8DA2-A5E90D712F7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BB6A6-FA73-7F2A-F479-E5FBC17CE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75D-DC1F-E95B-5702-5978DFD49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AyDi1aa40E?start=103&amp;feature=oembed" TargetMode="Externa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36.png"/><Relationship Id="rId5" Type="http://schemas.openxmlformats.org/officeDocument/2006/relationships/image" Target="../media/image17.jpeg"/><Relationship Id="rId10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image" Target="../media/image300.png"/><Relationship Id="rId10" Type="http://schemas.openxmlformats.org/officeDocument/2006/relationships/image" Target="../media/image320.png"/><Relationship Id="rId4" Type="http://schemas.openxmlformats.org/officeDocument/2006/relationships/image" Target="../media/image290.png"/><Relationship Id="rId9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4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-190919" y="5948624"/>
            <a:ext cx="1075174" cy="1075174"/>
          </a:xfrm>
          <a:prstGeom prst="ellipse">
            <a:avLst/>
          </a:prstGeom>
          <a:solidFill>
            <a:srgbClr val="2B579A">
              <a:alpha val="88000"/>
            </a:srgbClr>
          </a:solidFill>
          <a:ln>
            <a:noFill/>
          </a:ln>
          <a:effectLst>
            <a:outerShdw blurRad="1651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3927" y="5551714"/>
            <a:ext cx="1306286" cy="1306286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1208" y="5084466"/>
            <a:ext cx="633047" cy="633047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20981" y="5948624"/>
            <a:ext cx="808156" cy="808156"/>
          </a:xfrm>
          <a:prstGeom prst="ellipse">
            <a:avLst/>
          </a:prstGeom>
          <a:solidFill>
            <a:srgbClr val="2B57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58250" y="4759199"/>
            <a:ext cx="633047" cy="633047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116461" y="6092181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28107" y="5326363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61993" y="4262912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035158" y="4488263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045575" y="5392246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72495" r="50054"/>
          <a:stretch>
            <a:fillRect/>
          </a:stretch>
        </p:blipFill>
        <p:spPr>
          <a:xfrm rot="8700000" flipV="1">
            <a:off x="8809134" y="1429690"/>
            <a:ext cx="796371" cy="658388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10078497" y="368586"/>
            <a:ext cx="340243" cy="340243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00170" y="2035804"/>
            <a:ext cx="442259" cy="442259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r="29063" b="16156"/>
          <a:stretch>
            <a:fillRect/>
          </a:stretch>
        </p:blipFill>
        <p:spPr>
          <a:xfrm rot="8700000" flipV="1">
            <a:off x="10579316" y="755391"/>
            <a:ext cx="826791" cy="20069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r="58132" b="23781"/>
          <a:stretch>
            <a:fillRect/>
          </a:stretch>
        </p:blipFill>
        <p:spPr>
          <a:xfrm rot="8700000" flipV="1">
            <a:off x="11021801" y="-148385"/>
            <a:ext cx="1354979" cy="1374186"/>
          </a:xfrm>
          <a:prstGeom prst="rect">
            <a:avLst/>
          </a:prstGeom>
        </p:spPr>
      </p:pic>
      <p:sp>
        <p:nvSpPr>
          <p:cNvPr id="30" name="文本框 7">
            <a:extLst>
              <a:ext uri="{FF2B5EF4-FFF2-40B4-BE49-F238E27FC236}">
                <a16:creationId xmlns:a16="http://schemas.microsoft.com/office/drawing/2014/main" id="{58EA6A05-5330-48A8-B03E-C49845653EE4}"/>
              </a:ext>
            </a:extLst>
          </p:cNvPr>
          <p:cNvSpPr txBox="1"/>
          <p:nvPr/>
        </p:nvSpPr>
        <p:spPr>
          <a:xfrm>
            <a:off x="-744010" y="2280412"/>
            <a:ext cx="1106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A brief introduction to </a:t>
            </a:r>
          </a:p>
        </p:txBody>
      </p:sp>
      <p:sp>
        <p:nvSpPr>
          <p:cNvPr id="31" name="文本框 7">
            <a:extLst>
              <a:ext uri="{FF2B5EF4-FFF2-40B4-BE49-F238E27FC236}">
                <a16:creationId xmlns:a16="http://schemas.microsoft.com/office/drawing/2014/main" id="{35539DC4-E477-4008-B4E2-ACB362DAA59B}"/>
              </a:ext>
            </a:extLst>
          </p:cNvPr>
          <p:cNvSpPr txBox="1"/>
          <p:nvPr/>
        </p:nvSpPr>
        <p:spPr>
          <a:xfrm>
            <a:off x="3229136" y="3261128"/>
            <a:ext cx="9051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err="1"/>
              <a:t>MemComputing</a:t>
            </a:r>
            <a:endParaRPr lang="zh-CN" altLang="en-US" sz="5400" dirty="0"/>
          </a:p>
        </p:txBody>
      </p:sp>
      <p:sp>
        <p:nvSpPr>
          <p:cNvPr id="33" name="文本框 7">
            <a:extLst>
              <a:ext uri="{FF2B5EF4-FFF2-40B4-BE49-F238E27FC236}">
                <a16:creationId xmlns:a16="http://schemas.microsoft.com/office/drawing/2014/main" id="{CE4EA69C-18F6-4ECF-9D2E-4713F40832E0}"/>
              </a:ext>
            </a:extLst>
          </p:cNvPr>
          <p:cNvSpPr txBox="1"/>
          <p:nvPr/>
        </p:nvSpPr>
        <p:spPr>
          <a:xfrm>
            <a:off x="4130445" y="4332128"/>
            <a:ext cx="6806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Yuanhang Zhang</a:t>
            </a:r>
          </a:p>
        </p:txBody>
      </p:sp>
      <p:pic>
        <p:nvPicPr>
          <p:cNvPr id="34" name="ucsd-logo-1.jpg">
            <a:extLst>
              <a:ext uri="{FF2B5EF4-FFF2-40B4-BE49-F238E27FC236}">
                <a16:creationId xmlns:a16="http://schemas.microsoft.com/office/drawing/2014/main" id="{5A43498E-AE4B-4BF2-8BFB-27416E6C5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058" y="5656105"/>
            <a:ext cx="3690481" cy="139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nsf-logo.png">
            <a:extLst>
              <a:ext uri="{FF2B5EF4-FFF2-40B4-BE49-F238E27FC236}">
                <a16:creationId xmlns:a16="http://schemas.microsoft.com/office/drawing/2014/main" id="{DC577469-712E-421F-988B-4A03DF223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79" y="128202"/>
            <a:ext cx="1489952" cy="14899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CF6C33-32F2-4BCF-991A-9DC05E6DCA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5" y="128201"/>
            <a:ext cx="1489954" cy="1489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808179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" name="Google Shape;120;p17"/>
          <p:cNvSpPr/>
          <p:nvPr/>
        </p:nvSpPr>
        <p:spPr>
          <a:xfrm>
            <a:off x="2721595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1" name="Google Shape;121;p17"/>
          <p:cNvSpPr/>
          <p:nvPr/>
        </p:nvSpPr>
        <p:spPr>
          <a:xfrm>
            <a:off x="808179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" name="Google Shape;122;p17"/>
          <p:cNvSpPr/>
          <p:nvPr/>
        </p:nvSpPr>
        <p:spPr>
          <a:xfrm>
            <a:off x="2721595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" name="Google Shape;123;p17"/>
          <p:cNvSpPr txBox="1"/>
          <p:nvPr/>
        </p:nvSpPr>
        <p:spPr>
          <a:xfrm>
            <a:off x="371567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24" name="Google Shape;124;p17"/>
          <p:cNvSpPr txBox="1"/>
          <p:nvPr/>
        </p:nvSpPr>
        <p:spPr>
          <a:xfrm>
            <a:off x="3042649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25" name="Google Shape;125;p17"/>
          <p:cNvSpPr txBox="1"/>
          <p:nvPr/>
        </p:nvSpPr>
        <p:spPr>
          <a:xfrm>
            <a:off x="3042649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26" name="Google Shape;126;p17"/>
          <p:cNvSpPr txBox="1"/>
          <p:nvPr/>
        </p:nvSpPr>
        <p:spPr>
          <a:xfrm>
            <a:off x="371567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sp>
        <p:nvSpPr>
          <p:cNvPr id="127" name="Google Shape;127;p17"/>
          <p:cNvSpPr/>
          <p:nvPr/>
        </p:nvSpPr>
        <p:spPr>
          <a:xfrm>
            <a:off x="4946679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" name="Google Shape;128;p17"/>
          <p:cNvSpPr/>
          <p:nvPr/>
        </p:nvSpPr>
        <p:spPr>
          <a:xfrm>
            <a:off x="6860095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" name="Google Shape;129;p17"/>
          <p:cNvSpPr/>
          <p:nvPr/>
        </p:nvSpPr>
        <p:spPr>
          <a:xfrm>
            <a:off x="4946679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" name="Google Shape;130;p17"/>
          <p:cNvSpPr/>
          <p:nvPr/>
        </p:nvSpPr>
        <p:spPr>
          <a:xfrm>
            <a:off x="6860095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" name="Google Shape;131;p17"/>
          <p:cNvSpPr txBox="1"/>
          <p:nvPr/>
        </p:nvSpPr>
        <p:spPr>
          <a:xfrm>
            <a:off x="4510067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32" name="Google Shape;132;p17"/>
          <p:cNvSpPr txBox="1"/>
          <p:nvPr/>
        </p:nvSpPr>
        <p:spPr>
          <a:xfrm>
            <a:off x="7181149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33" name="Google Shape;133;p17"/>
          <p:cNvSpPr txBox="1"/>
          <p:nvPr/>
        </p:nvSpPr>
        <p:spPr>
          <a:xfrm>
            <a:off x="7181149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34" name="Google Shape;134;p17"/>
          <p:cNvSpPr txBox="1"/>
          <p:nvPr/>
        </p:nvSpPr>
        <p:spPr>
          <a:xfrm>
            <a:off x="4510067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sp>
        <p:nvSpPr>
          <p:cNvPr id="135" name="Google Shape;135;p17"/>
          <p:cNvSpPr/>
          <p:nvPr/>
        </p:nvSpPr>
        <p:spPr>
          <a:xfrm>
            <a:off x="9085179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" name="Google Shape;136;p17"/>
          <p:cNvSpPr/>
          <p:nvPr/>
        </p:nvSpPr>
        <p:spPr>
          <a:xfrm>
            <a:off x="10998595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Google Shape;137;p17"/>
          <p:cNvSpPr/>
          <p:nvPr/>
        </p:nvSpPr>
        <p:spPr>
          <a:xfrm>
            <a:off x="9085179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17"/>
          <p:cNvSpPr/>
          <p:nvPr/>
        </p:nvSpPr>
        <p:spPr>
          <a:xfrm>
            <a:off x="10998595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Google Shape;139;p17"/>
          <p:cNvSpPr txBox="1"/>
          <p:nvPr/>
        </p:nvSpPr>
        <p:spPr>
          <a:xfrm>
            <a:off x="8648567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40" name="Google Shape;140;p17"/>
          <p:cNvSpPr txBox="1"/>
          <p:nvPr/>
        </p:nvSpPr>
        <p:spPr>
          <a:xfrm>
            <a:off x="11319649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41" name="Google Shape;141;p17"/>
          <p:cNvSpPr txBox="1"/>
          <p:nvPr/>
        </p:nvSpPr>
        <p:spPr>
          <a:xfrm>
            <a:off x="11319649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42" name="Google Shape;142;p17"/>
          <p:cNvSpPr txBox="1"/>
          <p:nvPr/>
        </p:nvSpPr>
        <p:spPr>
          <a:xfrm>
            <a:off x="8648567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cxnSp>
        <p:nvCxnSpPr>
          <p:cNvPr id="143" name="Google Shape;143;p17"/>
          <p:cNvCxnSpPr>
            <a:stCxn id="119" idx="6"/>
            <a:endCxn id="120" idx="2"/>
          </p:cNvCxnSpPr>
          <p:nvPr/>
        </p:nvCxnSpPr>
        <p:spPr>
          <a:xfrm>
            <a:off x="1128979" y="603271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7"/>
          <p:cNvCxnSpPr>
            <a:stCxn id="119" idx="4"/>
            <a:endCxn id="121" idx="0"/>
          </p:cNvCxnSpPr>
          <p:nvPr/>
        </p:nvCxnSpPr>
        <p:spPr>
          <a:xfrm>
            <a:off x="968579" y="763671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7"/>
          <p:cNvCxnSpPr>
            <a:stCxn id="122" idx="0"/>
            <a:endCxn id="120" idx="4"/>
          </p:cNvCxnSpPr>
          <p:nvPr/>
        </p:nvCxnSpPr>
        <p:spPr>
          <a:xfrm rot="10800000">
            <a:off x="2881995" y="763745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7"/>
          <p:cNvCxnSpPr>
            <a:stCxn id="121" idx="6"/>
            <a:endCxn id="122" idx="2"/>
          </p:cNvCxnSpPr>
          <p:nvPr/>
        </p:nvCxnSpPr>
        <p:spPr>
          <a:xfrm>
            <a:off x="1128979" y="2478145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7"/>
          <p:cNvCxnSpPr>
            <a:stCxn id="127" idx="4"/>
            <a:endCxn id="129" idx="0"/>
          </p:cNvCxnSpPr>
          <p:nvPr/>
        </p:nvCxnSpPr>
        <p:spPr>
          <a:xfrm>
            <a:off x="5107079" y="763671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>
            <a:stCxn id="128" idx="4"/>
            <a:endCxn id="130" idx="0"/>
          </p:cNvCxnSpPr>
          <p:nvPr/>
        </p:nvCxnSpPr>
        <p:spPr>
          <a:xfrm>
            <a:off x="7020495" y="763671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5107079" y="1540671"/>
            <a:ext cx="1879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7"/>
          <p:cNvCxnSpPr>
            <a:stCxn id="135" idx="5"/>
            <a:endCxn id="138" idx="1"/>
          </p:cNvCxnSpPr>
          <p:nvPr/>
        </p:nvCxnSpPr>
        <p:spPr>
          <a:xfrm>
            <a:off x="9358999" y="716691"/>
            <a:ext cx="1686400" cy="164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7"/>
          <p:cNvCxnSpPr>
            <a:stCxn id="137" idx="7"/>
            <a:endCxn id="136" idx="3"/>
          </p:cNvCxnSpPr>
          <p:nvPr/>
        </p:nvCxnSpPr>
        <p:spPr>
          <a:xfrm rot="10800000" flipH="1">
            <a:off x="9358999" y="716725"/>
            <a:ext cx="1686400" cy="164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7"/>
          <p:cNvSpPr txBox="1"/>
          <p:nvPr/>
        </p:nvSpPr>
        <p:spPr>
          <a:xfrm>
            <a:off x="1050300" y="3178701"/>
            <a:ext cx="1814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Length=4</a:t>
            </a:r>
            <a:endParaRPr sz="2667"/>
          </a:p>
        </p:txBody>
      </p:sp>
      <p:sp>
        <p:nvSpPr>
          <p:cNvPr id="153" name="Google Shape;153;p17"/>
          <p:cNvSpPr txBox="1"/>
          <p:nvPr/>
        </p:nvSpPr>
        <p:spPr>
          <a:xfrm>
            <a:off x="5188800" y="3178701"/>
            <a:ext cx="1814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Length=3</a:t>
            </a:r>
            <a:endParaRPr sz="26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17"/>
              <p:cNvSpPr txBox="1"/>
              <p:nvPr/>
            </p:nvSpPr>
            <p:spPr>
              <a:xfrm>
                <a:off x="8641452" y="3178701"/>
                <a:ext cx="3998897" cy="696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2667" dirty="0"/>
                  <a:t>Length=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667" i="1">
                        <a:latin typeface="Cambria Math" panose="02040503050406030204" pitchFamily="18" charset="0"/>
                      </a:rPr>
                      <m:t>≈2.83</m:t>
                    </m:r>
                  </m:oMath>
                </a14:m>
                <a:endParaRPr sz="2667" dirty="0"/>
              </a:p>
            </p:txBody>
          </p:sp>
        </mc:Choice>
        <mc:Fallback xmlns="">
          <p:sp>
            <p:nvSpPr>
              <p:cNvPr id="154" name="Google Shape;154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452" y="3178701"/>
                <a:ext cx="3998897" cy="696432"/>
              </a:xfrm>
              <a:prstGeom prst="rect">
                <a:avLst/>
              </a:prstGeom>
              <a:blipFill>
                <a:blip r:embed="rId3"/>
                <a:stretch>
                  <a:fillRect l="-2134" b="-11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Google Shape;135;p17">
            <a:extLst>
              <a:ext uri="{FF2B5EF4-FFF2-40B4-BE49-F238E27FC236}">
                <a16:creationId xmlns:a16="http://schemas.microsoft.com/office/drawing/2014/main" id="{00275486-3C45-4638-BA9C-9B8C252FACD4}"/>
              </a:ext>
            </a:extLst>
          </p:cNvPr>
          <p:cNvSpPr/>
          <p:nvPr/>
        </p:nvSpPr>
        <p:spPr>
          <a:xfrm>
            <a:off x="2608175" y="4040913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" name="Google Shape;136;p17">
            <a:extLst>
              <a:ext uri="{FF2B5EF4-FFF2-40B4-BE49-F238E27FC236}">
                <a16:creationId xmlns:a16="http://schemas.microsoft.com/office/drawing/2014/main" id="{55252EE1-DE8C-4ECB-B1FF-52477EFDF097}"/>
              </a:ext>
            </a:extLst>
          </p:cNvPr>
          <p:cNvSpPr/>
          <p:nvPr/>
        </p:nvSpPr>
        <p:spPr>
          <a:xfrm>
            <a:off x="4521591" y="4040913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" name="Google Shape;137;p17">
            <a:extLst>
              <a:ext uri="{FF2B5EF4-FFF2-40B4-BE49-F238E27FC236}">
                <a16:creationId xmlns:a16="http://schemas.microsoft.com/office/drawing/2014/main" id="{6462A684-9FA3-49F6-9365-3D66B0DB4053}"/>
              </a:ext>
            </a:extLst>
          </p:cNvPr>
          <p:cNvSpPr/>
          <p:nvPr/>
        </p:nvSpPr>
        <p:spPr>
          <a:xfrm>
            <a:off x="2608175" y="5915788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" name="Google Shape;138;p17">
            <a:extLst>
              <a:ext uri="{FF2B5EF4-FFF2-40B4-BE49-F238E27FC236}">
                <a16:creationId xmlns:a16="http://schemas.microsoft.com/office/drawing/2014/main" id="{2E1EEF35-FE56-43CA-AF57-E4965242DA0B}"/>
              </a:ext>
            </a:extLst>
          </p:cNvPr>
          <p:cNvSpPr/>
          <p:nvPr/>
        </p:nvSpPr>
        <p:spPr>
          <a:xfrm>
            <a:off x="4521591" y="5915788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" name="Google Shape;139;p17">
            <a:extLst>
              <a:ext uri="{FF2B5EF4-FFF2-40B4-BE49-F238E27FC236}">
                <a16:creationId xmlns:a16="http://schemas.microsoft.com/office/drawing/2014/main" id="{435AA9BF-7D89-4D68-93AA-43FD8AF447AF}"/>
              </a:ext>
            </a:extLst>
          </p:cNvPr>
          <p:cNvSpPr txBox="1"/>
          <p:nvPr/>
        </p:nvSpPr>
        <p:spPr>
          <a:xfrm>
            <a:off x="2171563" y="359804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51" name="Google Shape;140;p17">
            <a:extLst>
              <a:ext uri="{FF2B5EF4-FFF2-40B4-BE49-F238E27FC236}">
                <a16:creationId xmlns:a16="http://schemas.microsoft.com/office/drawing/2014/main" id="{5328EB8C-EA4E-4CAE-B779-3911C1E98F21}"/>
              </a:ext>
            </a:extLst>
          </p:cNvPr>
          <p:cNvSpPr txBox="1"/>
          <p:nvPr/>
        </p:nvSpPr>
        <p:spPr>
          <a:xfrm>
            <a:off x="4842645" y="359804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52" name="Google Shape;141;p17">
            <a:extLst>
              <a:ext uri="{FF2B5EF4-FFF2-40B4-BE49-F238E27FC236}">
                <a16:creationId xmlns:a16="http://schemas.microsoft.com/office/drawing/2014/main" id="{A481CFA1-23C2-4160-94E2-E1F4789787C7}"/>
              </a:ext>
            </a:extLst>
          </p:cNvPr>
          <p:cNvSpPr txBox="1"/>
          <p:nvPr/>
        </p:nvSpPr>
        <p:spPr>
          <a:xfrm>
            <a:off x="4842645" y="6037936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53" name="Google Shape;142;p17">
            <a:extLst>
              <a:ext uri="{FF2B5EF4-FFF2-40B4-BE49-F238E27FC236}">
                <a16:creationId xmlns:a16="http://schemas.microsoft.com/office/drawing/2014/main" id="{76F36F83-4D88-4C04-A64A-623C80268576}"/>
              </a:ext>
            </a:extLst>
          </p:cNvPr>
          <p:cNvSpPr txBox="1"/>
          <p:nvPr/>
        </p:nvSpPr>
        <p:spPr>
          <a:xfrm>
            <a:off x="2171563" y="6037936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cxnSp>
        <p:nvCxnSpPr>
          <p:cNvPr id="54" name="Google Shape;150;p17">
            <a:extLst>
              <a:ext uri="{FF2B5EF4-FFF2-40B4-BE49-F238E27FC236}">
                <a16:creationId xmlns:a16="http://schemas.microsoft.com/office/drawing/2014/main" id="{27D789C3-BEA7-434C-95FB-0346E3D695D4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881995" y="4314733"/>
            <a:ext cx="438007" cy="85982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51;p17">
            <a:extLst>
              <a:ext uri="{FF2B5EF4-FFF2-40B4-BE49-F238E27FC236}">
                <a16:creationId xmlns:a16="http://schemas.microsoft.com/office/drawing/2014/main" id="{CB906E22-651C-451D-9FA6-10E00EC667E3}"/>
              </a:ext>
            </a:extLst>
          </p:cNvPr>
          <p:cNvCxnSpPr>
            <a:cxnSpLocks/>
            <a:endCxn id="47" idx="3"/>
          </p:cNvCxnSpPr>
          <p:nvPr/>
        </p:nvCxnSpPr>
        <p:spPr>
          <a:xfrm flipV="1">
            <a:off x="4143336" y="4314734"/>
            <a:ext cx="425235" cy="80052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150;p17">
            <a:extLst>
              <a:ext uri="{FF2B5EF4-FFF2-40B4-BE49-F238E27FC236}">
                <a16:creationId xmlns:a16="http://schemas.microsoft.com/office/drawing/2014/main" id="{A7593874-8909-487A-BDB4-75274619CF47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2881996" y="5102941"/>
            <a:ext cx="450777" cy="85982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50;p17">
            <a:extLst>
              <a:ext uri="{FF2B5EF4-FFF2-40B4-BE49-F238E27FC236}">
                <a16:creationId xmlns:a16="http://schemas.microsoft.com/office/drawing/2014/main" id="{24A352B7-3776-49BE-92AE-9938A3818320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4155853" y="5102941"/>
            <a:ext cx="412719" cy="85982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150;p17">
            <a:extLst>
              <a:ext uri="{FF2B5EF4-FFF2-40B4-BE49-F238E27FC236}">
                <a16:creationId xmlns:a16="http://schemas.microsoft.com/office/drawing/2014/main" id="{1B75D22C-210A-4B1A-B8F3-B2CC13E467A3}"/>
              </a:ext>
            </a:extLst>
          </p:cNvPr>
          <p:cNvCxnSpPr>
            <a:cxnSpLocks/>
          </p:cNvCxnSpPr>
          <p:nvPr/>
        </p:nvCxnSpPr>
        <p:spPr>
          <a:xfrm>
            <a:off x="3293049" y="5115260"/>
            <a:ext cx="850032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Google Shape;154;p17">
                <a:extLst>
                  <a:ext uri="{FF2B5EF4-FFF2-40B4-BE49-F238E27FC236}">
                    <a16:creationId xmlns:a16="http://schemas.microsoft.com/office/drawing/2014/main" id="{EF3940DF-CC3A-4D2D-9C11-83E241BE2C1B}"/>
                  </a:ext>
                </a:extLst>
              </p:cNvPr>
              <p:cNvSpPr txBox="1"/>
              <p:nvPr/>
            </p:nvSpPr>
            <p:spPr>
              <a:xfrm>
                <a:off x="5150470" y="4815275"/>
                <a:ext cx="3998897" cy="6950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2667" dirty="0"/>
                  <a:t>Length=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1+</m:t>
                    </m:r>
                    <m:rad>
                      <m:radPr>
                        <m:degHide m:val="on"/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sz="2667" i="1">
                        <a:latin typeface="Cambria Math" panose="02040503050406030204" pitchFamily="18" charset="0"/>
                      </a:rPr>
                      <m:t>≈2.73</m:t>
                    </m:r>
                  </m:oMath>
                </a14:m>
                <a:endParaRPr sz="2667" dirty="0"/>
              </a:p>
            </p:txBody>
          </p:sp>
        </mc:Choice>
        <mc:Fallback xmlns="">
          <p:sp>
            <p:nvSpPr>
              <p:cNvPr id="77" name="Google Shape;154;p17">
                <a:extLst>
                  <a:ext uri="{FF2B5EF4-FFF2-40B4-BE49-F238E27FC236}">
                    <a16:creationId xmlns:a16="http://schemas.microsoft.com/office/drawing/2014/main" id="{EF3940DF-CC3A-4D2D-9C11-83E241BE2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470" y="4815275"/>
                <a:ext cx="3998897" cy="695086"/>
              </a:xfrm>
              <a:prstGeom prst="rect">
                <a:avLst/>
              </a:prstGeom>
              <a:blipFill>
                <a:blip r:embed="rId4"/>
                <a:stretch>
                  <a:fillRect l="-2134" b="-122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5ECB090-0264-44BE-A64D-783F7DA4858F}"/>
              </a:ext>
            </a:extLst>
          </p:cNvPr>
          <p:cNvSpPr txBox="1"/>
          <p:nvPr/>
        </p:nvSpPr>
        <p:spPr>
          <a:xfrm rot="20285862">
            <a:off x="6784123" y="5278151"/>
            <a:ext cx="422050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  <a:latin typeface="Stencil BT" panose="040409050D0802020404" pitchFamily="82" charset="0"/>
              </a:rPr>
              <a:t>Optimal solution! </a:t>
            </a:r>
          </a:p>
        </p:txBody>
      </p:sp>
    </p:spTree>
    <p:extLst>
      <p:ext uri="{BB962C8B-B14F-4D97-AF65-F5344CB8AC3E}">
        <p14:creationId xmlns:p14="http://schemas.microsoft.com/office/powerpoint/2010/main" val="79323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2A44BC8-65D2-E33B-6FC3-F7517BAF7AE1}"/>
              </a:ext>
            </a:extLst>
          </p:cNvPr>
          <p:cNvSpPr txBox="1"/>
          <p:nvPr/>
        </p:nvSpPr>
        <p:spPr>
          <a:xfrm>
            <a:off x="3366654" y="5911273"/>
            <a:ext cx="54586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Twentieth Century"/>
              </a:rPr>
              <a:t>Credit: James Grime, Mathematician, Univ. of Cambridge</a:t>
            </a:r>
          </a:p>
          <a:p>
            <a:r>
              <a:rPr lang="en-US" dirty="0">
                <a:latin typeface="Twentieth Century"/>
              </a:rPr>
              <a:t>YouTube: </a:t>
            </a:r>
            <a:r>
              <a:rPr lang="en-US" dirty="0" err="1">
                <a:latin typeface="Twentieth Century"/>
              </a:rPr>
              <a:t>singingbanana</a:t>
            </a:r>
            <a:endParaRPr lang="en-US" dirty="0">
              <a:latin typeface="Twentieth Century"/>
            </a:endParaRPr>
          </a:p>
          <a:p>
            <a:r>
              <a:rPr lang="en-US" dirty="0"/>
              <a:t>https://www.youtube.com/watch?v=dAyDi1aa40E</a:t>
            </a:r>
          </a:p>
        </p:txBody>
      </p:sp>
      <p:pic>
        <p:nvPicPr>
          <p:cNvPr id="2" name="Online Media 1" title="Maths Problem: Connect the towns solution (Motorway Problem)">
            <a:hlinkClick r:id="" action="ppaction://media"/>
            <a:extLst>
              <a:ext uri="{FF2B5EF4-FFF2-40B4-BE49-F238E27FC236}">
                <a16:creationId xmlns:a16="http://schemas.microsoft.com/office/drawing/2014/main" id="{D9A10C6B-F932-8E66-4890-C59F77C9D9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31708" y="301625"/>
            <a:ext cx="9928581" cy="56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2B579A"/>
                </a:solidFill>
                <a:ea typeface="Microsoft YaHei" panose="020B0503020204020204" pitchFamily="34" charset="-122"/>
              </a:rPr>
              <a:t>MemComputing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6">
            <a:extLst>
              <a:ext uri="{FF2B5EF4-FFF2-40B4-BE49-F238E27FC236}">
                <a16:creationId xmlns:a16="http://schemas.microsoft.com/office/drawing/2014/main" id="{B0B3643F-2A55-CF59-1FF8-1D253B42C5BC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39">
            <a:extLst>
              <a:ext uri="{FF2B5EF4-FFF2-40B4-BE49-F238E27FC236}">
                <a16:creationId xmlns:a16="http://schemas.microsoft.com/office/drawing/2014/main" id="{74F85BDE-D963-9C7B-CC15-3B748B11CFD3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60800-E460-E32C-8DB7-81C3993CE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950"/>
            <a:ext cx="10515600" cy="4351338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Design a physical system, whose equilibrium states correspond to the solutions to our problem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dirty="0"/>
          </a:p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3221AF-2FBF-35D7-0777-A86E4EF75B05}"/>
              </a:ext>
            </a:extLst>
          </p:cNvPr>
          <p:cNvGrpSpPr/>
          <p:nvPr/>
        </p:nvGrpSpPr>
        <p:grpSpPr>
          <a:xfrm>
            <a:off x="8001441" y="1668026"/>
            <a:ext cx="2887042" cy="5024726"/>
            <a:chOff x="3130749" y="1226433"/>
            <a:chExt cx="2973636" cy="51754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EE64B3-C429-984D-DB0C-31F359BD6CB1}"/>
                </a:ext>
              </a:extLst>
            </p:cNvPr>
            <p:cNvGrpSpPr/>
            <p:nvPr/>
          </p:nvGrpSpPr>
          <p:grpSpPr>
            <a:xfrm>
              <a:off x="3130749" y="1226433"/>
              <a:ext cx="2973636" cy="4862634"/>
              <a:chOff x="4166236" y="960418"/>
              <a:chExt cx="2973636" cy="4862634"/>
            </a:xfrm>
            <a:scene3d>
              <a:camera prst="perspectiveRelaxedModerately" fov="4800000"/>
              <a:lightRig rig="threePt" dir="t"/>
            </a:scene3d>
          </p:grpSpPr>
          <p:sp>
            <p:nvSpPr>
              <p:cNvPr id="27" name="Rounded Rectangle 59">
                <a:extLst>
                  <a:ext uri="{FF2B5EF4-FFF2-40B4-BE49-F238E27FC236}">
                    <a16:creationId xmlns:a16="http://schemas.microsoft.com/office/drawing/2014/main" id="{5A37300C-73C4-593D-6A5A-E83FE5971C10}"/>
                  </a:ext>
                </a:extLst>
              </p:cNvPr>
              <p:cNvSpPr/>
              <p:nvPr/>
            </p:nvSpPr>
            <p:spPr>
              <a:xfrm>
                <a:off x="4223792" y="960418"/>
                <a:ext cx="2861187" cy="48448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20906A0-3A4C-0400-B1DD-9F6051516BB1}"/>
                  </a:ext>
                </a:extLst>
              </p:cNvPr>
              <p:cNvSpPr/>
              <p:nvPr/>
            </p:nvSpPr>
            <p:spPr>
              <a:xfrm>
                <a:off x="4688329" y="1835224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4D1240A-0D65-4539-6621-6B1E0AB928D7}"/>
                  </a:ext>
                </a:extLst>
              </p:cNvPr>
              <p:cNvSpPr/>
              <p:nvPr/>
            </p:nvSpPr>
            <p:spPr>
              <a:xfrm>
                <a:off x="5931394" y="2555532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120580E-71EB-A899-9D66-FEC6C3071E17}"/>
                  </a:ext>
                </a:extLst>
              </p:cNvPr>
              <p:cNvSpPr/>
              <p:nvPr/>
            </p:nvSpPr>
            <p:spPr>
              <a:xfrm>
                <a:off x="4592790" y="3048279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E48747-D54A-9C25-EE67-EA9C776267E8}"/>
                  </a:ext>
                </a:extLst>
              </p:cNvPr>
              <p:cNvSpPr/>
              <p:nvPr/>
            </p:nvSpPr>
            <p:spPr>
              <a:xfrm>
                <a:off x="6318610" y="1558047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B89F47-6BA1-9DCB-DBEC-4B8DDA1C3550}"/>
                  </a:ext>
                </a:extLst>
              </p:cNvPr>
              <p:cNvSpPr/>
              <p:nvPr/>
            </p:nvSpPr>
            <p:spPr>
              <a:xfrm>
                <a:off x="5140312" y="3731892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8C19CE1-1FA7-D939-E731-CAF8E42450D1}"/>
                  </a:ext>
                </a:extLst>
              </p:cNvPr>
              <p:cNvSpPr/>
              <p:nvPr/>
            </p:nvSpPr>
            <p:spPr>
              <a:xfrm>
                <a:off x="4592790" y="4677976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04E8D80-632C-C25F-A0D1-3EBD5CD85ABA}"/>
                  </a:ext>
                </a:extLst>
              </p:cNvPr>
              <p:cNvSpPr/>
              <p:nvPr/>
            </p:nvSpPr>
            <p:spPr>
              <a:xfrm>
                <a:off x="6318610" y="4107976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0244E4A-16A7-B471-73E7-52FF3022C046}"/>
                  </a:ext>
                </a:extLst>
              </p:cNvPr>
              <p:cNvGrpSpPr/>
              <p:nvPr/>
            </p:nvGrpSpPr>
            <p:grpSpPr>
              <a:xfrm>
                <a:off x="4898739" y="960420"/>
                <a:ext cx="1521295" cy="247125"/>
                <a:chOff x="1490952" y="1231490"/>
                <a:chExt cx="1206998" cy="453321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72" name="Right Triangle 71">
                  <a:extLst>
                    <a:ext uri="{FF2B5EF4-FFF2-40B4-BE49-F238E27FC236}">
                      <a16:creationId xmlns:a16="http://schemas.microsoft.com/office/drawing/2014/main" id="{D9C1D66C-ED91-D9E8-761E-8BD1692C6058}"/>
                    </a:ext>
                  </a:extLst>
                </p:cNvPr>
                <p:cNvSpPr/>
                <p:nvPr/>
              </p:nvSpPr>
              <p:spPr>
                <a:xfrm rot="5400000">
                  <a:off x="1465395" y="1257047"/>
                  <a:ext cx="453321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Right Triangle 72">
                  <a:extLst>
                    <a:ext uri="{FF2B5EF4-FFF2-40B4-BE49-F238E27FC236}">
                      <a16:creationId xmlns:a16="http://schemas.microsoft.com/office/drawing/2014/main" id="{ABFAC485-11CA-2E30-8AD1-2198A36823F9}"/>
                    </a:ext>
                  </a:extLst>
                </p:cNvPr>
                <p:cNvSpPr/>
                <p:nvPr/>
              </p:nvSpPr>
              <p:spPr>
                <a:xfrm rot="16200000" flipH="1">
                  <a:off x="2270186" y="1257047"/>
                  <a:ext cx="453321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3DCFF1D-0564-721B-5473-613DC4F4B161}"/>
                  </a:ext>
                </a:extLst>
              </p:cNvPr>
              <p:cNvGrpSpPr/>
              <p:nvPr/>
            </p:nvGrpSpPr>
            <p:grpSpPr>
              <a:xfrm>
                <a:off x="5552992" y="974918"/>
                <a:ext cx="750870" cy="860306"/>
                <a:chOff x="1983147" y="1245990"/>
                <a:chExt cx="750870" cy="860306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6A274482-EA99-6D0F-1C82-42EDF5726F3E}"/>
                    </a:ext>
                  </a:extLst>
                </p:cNvPr>
                <p:cNvCxnSpPr/>
                <p:nvPr/>
              </p:nvCxnSpPr>
              <p:spPr>
                <a:xfrm>
                  <a:off x="1983147" y="1245990"/>
                  <a:ext cx="750870" cy="860306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16A95783-1C31-9E56-9839-C8C53A1114F2}"/>
                    </a:ext>
                  </a:extLst>
                </p:cNvPr>
                <p:cNvCxnSpPr/>
                <p:nvPr/>
              </p:nvCxnSpPr>
              <p:spPr>
                <a:xfrm>
                  <a:off x="2295742" y="1611228"/>
                  <a:ext cx="113523" cy="147165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87596C6-335F-E12D-A72C-D35450D508CB}"/>
                  </a:ext>
                </a:extLst>
              </p:cNvPr>
              <p:cNvGrpSpPr/>
              <p:nvPr/>
            </p:nvGrpSpPr>
            <p:grpSpPr>
              <a:xfrm>
                <a:off x="6303862" y="1835224"/>
                <a:ext cx="14748" cy="877644"/>
                <a:chOff x="2826028" y="2552682"/>
                <a:chExt cx="14748" cy="877644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59F63AB-1F21-F3F4-3C56-F46175BA89A5}"/>
                    </a:ext>
                  </a:extLst>
                </p:cNvPr>
                <p:cNvCxnSpPr/>
                <p:nvPr/>
              </p:nvCxnSpPr>
              <p:spPr>
                <a:xfrm>
                  <a:off x="2826028" y="2552682"/>
                  <a:ext cx="14748" cy="877644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6FA58DF-9EC4-681E-AE75-FF158B43098D}"/>
                    </a:ext>
                  </a:extLst>
                </p:cNvPr>
                <p:cNvCxnSpPr/>
                <p:nvPr/>
              </p:nvCxnSpPr>
              <p:spPr>
                <a:xfrm flipH="1">
                  <a:off x="2831592" y="2903184"/>
                  <a:ext cx="911" cy="116544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8F54C70-3463-D8AD-25E6-FA0A2D5C7494}"/>
                  </a:ext>
                </a:extLst>
              </p:cNvPr>
              <p:cNvGrpSpPr/>
              <p:nvPr/>
            </p:nvGrpSpPr>
            <p:grpSpPr>
              <a:xfrm>
                <a:off x="6326054" y="2671670"/>
                <a:ext cx="143170" cy="1390391"/>
                <a:chOff x="2848220" y="3389127"/>
                <a:chExt cx="694366" cy="920373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3FF57835-A42A-187D-29EB-DA858989FED0}"/>
                    </a:ext>
                  </a:extLst>
                </p:cNvPr>
                <p:cNvCxnSpPr/>
                <p:nvPr/>
              </p:nvCxnSpPr>
              <p:spPr>
                <a:xfrm>
                  <a:off x="2848220" y="3389127"/>
                  <a:ext cx="694366" cy="920373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D0A8474C-3089-6F1F-1FBB-C29934D75543}"/>
                    </a:ext>
                  </a:extLst>
                </p:cNvPr>
                <p:cNvCxnSpPr/>
                <p:nvPr/>
              </p:nvCxnSpPr>
              <p:spPr>
                <a:xfrm>
                  <a:off x="3195403" y="3849313"/>
                  <a:ext cx="77706" cy="108066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E104D69-5563-5E3F-58CE-8CBCA7E4CECD}"/>
                  </a:ext>
                </a:extLst>
              </p:cNvPr>
              <p:cNvGrpSpPr/>
              <p:nvPr/>
            </p:nvGrpSpPr>
            <p:grpSpPr>
              <a:xfrm flipV="1">
                <a:off x="4947928" y="2221353"/>
                <a:ext cx="1521297" cy="1840706"/>
                <a:chOff x="2978606" y="4323874"/>
                <a:chExt cx="563980" cy="501560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5E29DBC-D018-1265-F6EC-5DF6ECB363B4}"/>
                    </a:ext>
                  </a:extLst>
                </p:cNvPr>
                <p:cNvCxnSpPr/>
                <p:nvPr/>
              </p:nvCxnSpPr>
              <p:spPr>
                <a:xfrm flipH="1">
                  <a:off x="2978606" y="4323874"/>
                  <a:ext cx="563980" cy="50156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7706C187-6191-97B6-E094-B797DB121698}"/>
                    </a:ext>
                  </a:extLst>
                </p:cNvPr>
                <p:cNvCxnSpPr/>
                <p:nvPr/>
              </p:nvCxnSpPr>
              <p:spPr>
                <a:xfrm flipH="1">
                  <a:off x="3183252" y="4607080"/>
                  <a:ext cx="37288" cy="33827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AE62A69-92F5-8EA7-49D3-3FF604B15CAA}"/>
                  </a:ext>
                </a:extLst>
              </p:cNvPr>
              <p:cNvGrpSpPr/>
              <p:nvPr/>
            </p:nvGrpSpPr>
            <p:grpSpPr>
              <a:xfrm rot="8899847">
                <a:off x="5237705" y="4640122"/>
                <a:ext cx="1455550" cy="1073733"/>
                <a:chOff x="722453" y="2885199"/>
                <a:chExt cx="1533718" cy="1207783"/>
              </a:xfrm>
              <a:solidFill>
                <a:schemeClr val="bg1">
                  <a:lumMod val="85000"/>
                </a:schemeClr>
              </a:solidFill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B6CF04B-C311-0099-C155-C924D72BE8A6}"/>
                    </a:ext>
                  </a:extLst>
                </p:cNvPr>
                <p:cNvGrpSpPr/>
                <p:nvPr/>
              </p:nvGrpSpPr>
              <p:grpSpPr>
                <a:xfrm>
                  <a:off x="722453" y="2885199"/>
                  <a:ext cx="1533718" cy="1207783"/>
                  <a:chOff x="630442" y="2438813"/>
                  <a:chExt cx="1533718" cy="1207783"/>
                </a:xfrm>
                <a:grpFill/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1ACFF15-B5B1-3FBE-17B7-D40FA980F01C}"/>
                      </a:ext>
                    </a:extLst>
                  </p:cNvPr>
                  <p:cNvSpPr/>
                  <p:nvPr/>
                </p:nvSpPr>
                <p:spPr>
                  <a:xfrm>
                    <a:off x="1957683" y="2438813"/>
                    <a:ext cx="206477" cy="209201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055910BF-0208-93C7-563D-91FACF51710F}"/>
                      </a:ext>
                    </a:extLst>
                  </p:cNvPr>
                  <p:cNvCxnSpPr>
                    <a:cxnSpLocks/>
                    <a:endCxn id="27" idx="1"/>
                  </p:cNvCxnSpPr>
                  <p:nvPr/>
                </p:nvCxnSpPr>
                <p:spPr>
                  <a:xfrm flipH="1">
                    <a:off x="630442" y="2622432"/>
                    <a:ext cx="1297614" cy="102416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/>
                    </a:solidFill>
                    <a:prstDash val="dash"/>
                    <a:tailEnd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C07F0CE7-1A77-9E5B-6BDB-2CF85DBC8741}"/>
                    </a:ext>
                  </a:extLst>
                </p:cNvPr>
                <p:cNvCxnSpPr/>
                <p:nvPr/>
              </p:nvCxnSpPr>
              <p:spPr>
                <a:xfrm flipV="1">
                  <a:off x="1509852" y="3443920"/>
                  <a:ext cx="73335" cy="42845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62DF312-FC28-182B-D271-EEA9067C2E13}"/>
                  </a:ext>
                </a:extLst>
              </p:cNvPr>
              <p:cNvGrpSpPr/>
              <p:nvPr/>
            </p:nvGrpSpPr>
            <p:grpSpPr>
              <a:xfrm rot="12318420" flipV="1">
                <a:off x="4631827" y="2449468"/>
                <a:ext cx="1165220" cy="1173029"/>
                <a:chOff x="2978606" y="4323874"/>
                <a:chExt cx="563980" cy="501560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D7F7247-0BA2-1ED5-2BC6-C0B8D96D3B5E}"/>
                    </a:ext>
                  </a:extLst>
                </p:cNvPr>
                <p:cNvCxnSpPr/>
                <p:nvPr/>
              </p:nvCxnSpPr>
              <p:spPr>
                <a:xfrm flipH="1">
                  <a:off x="2978606" y="4323874"/>
                  <a:ext cx="563980" cy="50156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41EE82C9-C2D9-0F7F-DC7E-2E5668221255}"/>
                    </a:ext>
                  </a:extLst>
                </p:cNvPr>
                <p:cNvCxnSpPr/>
                <p:nvPr/>
              </p:nvCxnSpPr>
              <p:spPr>
                <a:xfrm flipH="1">
                  <a:off x="3183888" y="4608820"/>
                  <a:ext cx="37288" cy="33827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D62395B-E477-F431-8266-7D81EAD035C2}"/>
                  </a:ext>
                </a:extLst>
              </p:cNvPr>
              <p:cNvGrpSpPr/>
              <p:nvPr/>
            </p:nvGrpSpPr>
            <p:grpSpPr>
              <a:xfrm rot="12542158" flipV="1">
                <a:off x="5502822" y="4089400"/>
                <a:ext cx="806337" cy="45719"/>
                <a:chOff x="2978606" y="4323875"/>
                <a:chExt cx="563980" cy="501560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FD6D3F6-DF5D-28A7-D22E-CF4DC585CF66}"/>
                    </a:ext>
                  </a:extLst>
                </p:cNvPr>
                <p:cNvCxnSpPr/>
                <p:nvPr/>
              </p:nvCxnSpPr>
              <p:spPr>
                <a:xfrm flipH="1">
                  <a:off x="2978606" y="4323875"/>
                  <a:ext cx="563980" cy="50156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2D698FE-17F9-C4DC-5F05-D751E5C076B5}"/>
                    </a:ext>
                  </a:extLst>
                </p:cNvPr>
                <p:cNvCxnSpPr/>
                <p:nvPr/>
              </p:nvCxnSpPr>
              <p:spPr>
                <a:xfrm flipH="1">
                  <a:off x="3179720" y="4607080"/>
                  <a:ext cx="37288" cy="33827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5F0744F-CF60-4382-7562-D2FD7C220FC1}"/>
                  </a:ext>
                </a:extLst>
              </p:cNvPr>
              <p:cNvGrpSpPr/>
              <p:nvPr/>
            </p:nvGrpSpPr>
            <p:grpSpPr>
              <a:xfrm flipV="1">
                <a:off x="4940742" y="5558133"/>
                <a:ext cx="1479299" cy="264919"/>
                <a:chOff x="1524274" y="1198852"/>
                <a:chExt cx="1173676" cy="485959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54" name="Right Triangle 53">
                  <a:extLst>
                    <a:ext uri="{FF2B5EF4-FFF2-40B4-BE49-F238E27FC236}">
                      <a16:creationId xmlns:a16="http://schemas.microsoft.com/office/drawing/2014/main" id="{F6829ED4-8945-B6EE-0332-A04987CF3C66}"/>
                    </a:ext>
                  </a:extLst>
                </p:cNvPr>
                <p:cNvSpPr/>
                <p:nvPr/>
              </p:nvSpPr>
              <p:spPr>
                <a:xfrm rot="5400000">
                  <a:off x="1498715" y="1224411"/>
                  <a:ext cx="453326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ight Triangle 54">
                  <a:extLst>
                    <a:ext uri="{FF2B5EF4-FFF2-40B4-BE49-F238E27FC236}">
                      <a16:creationId xmlns:a16="http://schemas.microsoft.com/office/drawing/2014/main" id="{B7F90CB8-5A15-A346-3E9C-84F9CD73BBC9}"/>
                    </a:ext>
                  </a:extLst>
                </p:cNvPr>
                <p:cNvSpPr/>
                <p:nvPr/>
              </p:nvSpPr>
              <p:spPr>
                <a:xfrm rot="16200000" flipH="1">
                  <a:off x="2270186" y="1257047"/>
                  <a:ext cx="453321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9BF9B20-72EB-C776-3B16-22A75EC572AD}"/>
                  </a:ext>
                </a:extLst>
              </p:cNvPr>
              <p:cNvSpPr/>
              <p:nvPr/>
            </p:nvSpPr>
            <p:spPr>
              <a:xfrm rot="1438988">
                <a:off x="5354368" y="1188579"/>
                <a:ext cx="1785504" cy="1089066"/>
              </a:xfrm>
              <a:prstGeom prst="arc">
                <a:avLst>
                  <a:gd name="adj1" fmla="val 15925154"/>
                  <a:gd name="adj2" fmla="val 2069871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CCA91E0F-8AE2-81CE-5BBB-A40090B7F1E1}"/>
                  </a:ext>
                </a:extLst>
              </p:cNvPr>
              <p:cNvSpPr/>
              <p:nvPr/>
            </p:nvSpPr>
            <p:spPr>
              <a:xfrm rot="20161012" flipH="1">
                <a:off x="4166236" y="1195979"/>
                <a:ext cx="1785504" cy="1089066"/>
              </a:xfrm>
              <a:prstGeom prst="arc">
                <a:avLst>
                  <a:gd name="adj1" fmla="val 15825314"/>
                  <a:gd name="adj2" fmla="val 2069871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F57A353C-DDEF-1761-4FF9-4E21D1417154}"/>
                  </a:ext>
                </a:extLst>
              </p:cNvPr>
              <p:cNvSpPr/>
              <p:nvPr/>
            </p:nvSpPr>
            <p:spPr>
              <a:xfrm rot="11134236">
                <a:off x="4252907" y="4212664"/>
                <a:ext cx="1707564" cy="1386770"/>
              </a:xfrm>
              <a:prstGeom prst="arc">
                <a:avLst>
                  <a:gd name="adj1" fmla="val 16700694"/>
                  <a:gd name="adj2" fmla="val 21096585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02501A63-323E-6276-4569-18B7407FE955}"/>
                  </a:ext>
                </a:extLst>
              </p:cNvPr>
              <p:cNvSpPr/>
              <p:nvPr/>
            </p:nvSpPr>
            <p:spPr>
              <a:xfrm rot="10555019" flipH="1">
                <a:off x="5367189" y="4192680"/>
                <a:ext cx="1707564" cy="1386770"/>
              </a:xfrm>
              <a:prstGeom prst="arc">
                <a:avLst>
                  <a:gd name="adj1" fmla="val 16911216"/>
                  <a:gd name="adj2" fmla="val 21374547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3D Model 25" descr="Light Gray Sphere">
                  <a:extLst>
                    <a:ext uri="{FF2B5EF4-FFF2-40B4-BE49-F238E27FC236}">
                      <a16:creationId xmlns:a16="http://schemas.microsoft.com/office/drawing/2014/main" id="{0C96D2A6-ADE4-9A7A-B614-F6AE57E672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448201" y="6036111"/>
                <a:ext cx="365760" cy="365760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65760" cy="365760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872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3D Model 25" descr="Light Gray Sphere">
                  <a:extLst>
                    <a:ext uri="{FF2B5EF4-FFF2-40B4-BE49-F238E27FC236}">
                      <a16:creationId xmlns:a16="http://schemas.microsoft.com/office/drawing/2014/main" id="{0C96D2A6-ADE4-9A7A-B614-F6AE57E6725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0528" y="6337643"/>
                  <a:ext cx="355109" cy="35510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73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Phase space engineering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60800-E460-E32C-8DB7-81C3993CE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201" y="1544831"/>
            <a:ext cx="5622879" cy="4404450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Requirements:</a:t>
            </a:r>
          </a:p>
          <a:p>
            <a:pPr marL="914400" lvl="1" indent="-381000">
              <a:lnSpc>
                <a:spcPct val="150000"/>
              </a:lnSpc>
              <a:spcBef>
                <a:spcPts val="0"/>
              </a:spcBef>
              <a:buSzPts val="2400"/>
              <a:buChar char="●"/>
            </a:pPr>
            <a:r>
              <a:rPr lang="en-US" dirty="0"/>
              <a:t>Dissipative</a:t>
            </a:r>
          </a:p>
          <a:p>
            <a:pPr marL="914400" lvl="1" indent="-381000">
              <a:lnSpc>
                <a:spcPct val="150000"/>
              </a:lnSpc>
              <a:spcBef>
                <a:spcPts val="0"/>
              </a:spcBef>
              <a:buSzPts val="2400"/>
              <a:buChar char="●"/>
            </a:pPr>
            <a:r>
              <a:rPr lang="en-US" dirty="0"/>
              <a:t>Equilibrium ↔ Solution</a:t>
            </a:r>
          </a:p>
          <a:p>
            <a:pPr marL="914400" lvl="1" indent="-381000">
              <a:lnSpc>
                <a:spcPct val="150000"/>
              </a:lnSpc>
              <a:spcBef>
                <a:spcPts val="0"/>
              </a:spcBef>
              <a:buSzPts val="2400"/>
              <a:buChar char="●"/>
            </a:pPr>
            <a:r>
              <a:rPr lang="en-US" dirty="0"/>
              <a:t>No local minima</a:t>
            </a:r>
          </a:p>
          <a:p>
            <a:pPr marL="914400" lvl="1" indent="-381000">
              <a:lnSpc>
                <a:spcPct val="150000"/>
              </a:lnSpc>
              <a:spcBef>
                <a:spcPts val="0"/>
              </a:spcBef>
              <a:buSzPts val="2400"/>
              <a:buChar char="●"/>
            </a:pPr>
            <a:r>
              <a:rPr lang="en-US" dirty="0"/>
              <a:t>No (quasi-)periodic orbits</a:t>
            </a:r>
          </a:p>
          <a:p>
            <a:pPr marL="914400" lvl="1" indent="-381000">
              <a:lnSpc>
                <a:spcPct val="150000"/>
              </a:lnSpc>
              <a:spcBef>
                <a:spcPts val="0"/>
              </a:spcBef>
              <a:buSzPts val="2400"/>
              <a:buChar char="●"/>
            </a:pPr>
            <a:r>
              <a:rPr lang="en-US" dirty="0"/>
              <a:t>No chaos</a:t>
            </a:r>
          </a:p>
          <a:p>
            <a:endParaRPr lang="en-US" dirty="0"/>
          </a:p>
        </p:txBody>
      </p:sp>
      <p:sp>
        <p:nvSpPr>
          <p:cNvPr id="74" name="椭圆 37">
            <a:extLst>
              <a:ext uri="{FF2B5EF4-FFF2-40B4-BE49-F238E27FC236}">
                <a16:creationId xmlns:a16="http://schemas.microsoft.com/office/drawing/2014/main" id="{43C38A9F-0B5D-FC5B-FB09-F3A6A0F2D46B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38">
            <a:extLst>
              <a:ext uri="{FF2B5EF4-FFF2-40B4-BE49-F238E27FC236}">
                <a16:creationId xmlns:a16="http://schemas.microsoft.com/office/drawing/2014/main" id="{8557FE9C-1D88-72E9-57C7-BD6C017602E3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36">
            <a:extLst>
              <a:ext uri="{FF2B5EF4-FFF2-40B4-BE49-F238E27FC236}">
                <a16:creationId xmlns:a16="http://schemas.microsoft.com/office/drawing/2014/main" id="{E1B4895B-A4AC-DCAE-24B8-6AE64BB61A64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39">
            <a:extLst>
              <a:ext uri="{FF2B5EF4-FFF2-40B4-BE49-F238E27FC236}">
                <a16:creationId xmlns:a16="http://schemas.microsoft.com/office/drawing/2014/main" id="{21AA67AF-41E4-38AF-7135-D156CAF788CD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">
            <a:extLst>
              <a:ext uri="{FF2B5EF4-FFF2-40B4-BE49-F238E27FC236}">
                <a16:creationId xmlns:a16="http://schemas.microsoft.com/office/drawing/2014/main" id="{F3BD6565-8EF8-FC03-BE47-DC5C98347EAD}"/>
              </a:ext>
            </a:extLst>
          </p:cNvPr>
          <p:cNvSpPr txBox="1"/>
          <p:nvPr/>
        </p:nvSpPr>
        <p:spPr>
          <a:xfrm>
            <a:off x="4602480" y="6522319"/>
            <a:ext cx="7634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M. Di Ventra,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MemComputing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Fundamentals and Applications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Oxford University Press, 2022</a:t>
            </a:r>
            <a:endParaRPr lang="en-US" altLang="zh-CN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A8D50-CDD1-3233-D2AD-AF1DC35D8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44" b="49990"/>
          <a:stretch/>
        </p:blipFill>
        <p:spPr>
          <a:xfrm>
            <a:off x="5298870" y="2067574"/>
            <a:ext cx="3293277" cy="2081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B7E557-A2C6-DF22-533F-5A8E9052F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54" b="50000"/>
          <a:stretch/>
        </p:blipFill>
        <p:spPr>
          <a:xfrm>
            <a:off x="8553477" y="1941713"/>
            <a:ext cx="3501249" cy="2081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3D6DEA-0051-985B-E9C8-88CA493E6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2" t="54210" r="28001"/>
          <a:stretch/>
        </p:blipFill>
        <p:spPr>
          <a:xfrm>
            <a:off x="7274449" y="4229100"/>
            <a:ext cx="3390900" cy="19062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7EF43-0477-CB08-F0D4-21BA9D3D8265}"/>
              </a:ext>
            </a:extLst>
          </p:cNvPr>
          <p:cNvSpPr/>
          <p:nvPr/>
        </p:nvSpPr>
        <p:spPr>
          <a:xfrm>
            <a:off x="7682777" y="2324521"/>
            <a:ext cx="4924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4FE7-B1AB-47B4-B33D-FD2524B40351}"/>
                  </a:ext>
                </a:extLst>
              </p:cNvPr>
              <p:cNvSpPr txBox="1"/>
              <p:nvPr/>
            </p:nvSpPr>
            <p:spPr>
              <a:xfrm>
                <a:off x="8506574" y="4554141"/>
                <a:ext cx="88966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4FE7-B1AB-47B4-B33D-FD2524B4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574" y="4554141"/>
                <a:ext cx="889667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E6513E-6803-2D87-B679-086C15A1637A}"/>
                  </a:ext>
                </a:extLst>
              </p:cNvPr>
              <p:cNvSpPr txBox="1"/>
              <p:nvPr/>
            </p:nvSpPr>
            <p:spPr>
              <a:xfrm>
                <a:off x="9878603" y="2519841"/>
                <a:ext cx="88966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E6513E-6803-2D87-B679-086C15A16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603" y="2519841"/>
                <a:ext cx="88966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Boolean Satisfiability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78C21-3F63-8679-7501-0D992A2AA63A}"/>
                  </a:ext>
                </a:extLst>
              </p:cNvPr>
              <p:cNvSpPr txBox="1"/>
              <p:nvPr/>
            </p:nvSpPr>
            <p:spPr>
              <a:xfrm>
                <a:off x="974973" y="5908144"/>
                <a:ext cx="2276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78C21-3F63-8679-7501-0D992A2AA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73" y="5908144"/>
                <a:ext cx="2276264" cy="369332"/>
              </a:xfrm>
              <a:prstGeom prst="rect">
                <a:avLst/>
              </a:prstGeom>
              <a:blipFill>
                <a:blip r:embed="rId3"/>
                <a:stretch>
                  <a:fillRect l="-1609" r="-107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29">
                <a:extLst>
                  <a:ext uri="{FF2B5EF4-FFF2-40B4-BE49-F238E27FC236}">
                    <a16:creationId xmlns:a16="http://schemas.microsoft.com/office/drawing/2014/main" id="{8289758C-56CF-7681-8413-DAE620120D6D}"/>
                  </a:ext>
                </a:extLst>
              </p:cNvPr>
              <p:cNvSpPr txBox="1"/>
              <p:nvPr/>
            </p:nvSpPr>
            <p:spPr>
              <a:xfrm>
                <a:off x="915947" y="1449878"/>
                <a:ext cx="19805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ea typeface="Microsoft YaHei" panose="020B0503020204020204" pitchFamily="34" charset="-122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800" dirty="0"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29">
                <a:extLst>
                  <a:ext uri="{FF2B5EF4-FFF2-40B4-BE49-F238E27FC236}">
                    <a16:creationId xmlns:a16="http://schemas.microsoft.com/office/drawing/2014/main" id="{8289758C-56CF-7681-8413-DAE620120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47" y="1449878"/>
                <a:ext cx="1980542" cy="523220"/>
              </a:xfrm>
              <a:prstGeom prst="rect">
                <a:avLst/>
              </a:prstGeom>
              <a:blipFill>
                <a:blip r:embed="rId4"/>
                <a:stretch>
                  <a:fillRect l="-3385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F111F917-7CD6-1D4D-5BC9-0BAAC258167C}"/>
                  </a:ext>
                </a:extLst>
              </p:cNvPr>
              <p:cNvSpPr txBox="1"/>
              <p:nvPr/>
            </p:nvSpPr>
            <p:spPr>
              <a:xfrm>
                <a:off x="932804" y="5197867"/>
                <a:ext cx="198054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ea typeface="Microsoft YaHei" panose="020B0503020204020204" pitchFamily="34" charset="-122"/>
                  </a:rPr>
                  <a:t>Clauses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sz="2800" dirty="0"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F111F917-7CD6-1D4D-5BC9-0BAAC258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4" y="5197867"/>
                <a:ext cx="1980542" cy="557910"/>
              </a:xfrm>
              <a:prstGeom prst="rect">
                <a:avLst/>
              </a:prstGeom>
              <a:blipFill>
                <a:blip r:embed="rId5"/>
                <a:stretch>
                  <a:fillRect t="-10989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6990D-A3A2-00D6-8E46-4A53D6E5DD1F}"/>
              </a:ext>
            </a:extLst>
          </p:cNvPr>
          <p:cNvGrpSpPr/>
          <p:nvPr/>
        </p:nvGrpSpPr>
        <p:grpSpPr>
          <a:xfrm>
            <a:off x="1988519" y="1207243"/>
            <a:ext cx="6671973" cy="4161493"/>
            <a:chOff x="1177456" y="1541949"/>
            <a:chExt cx="6671973" cy="41614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9B2FBC-F62F-6BE1-A996-CCDEF4555E5F}"/>
                </a:ext>
              </a:extLst>
            </p:cNvPr>
            <p:cNvGrpSpPr/>
            <p:nvPr/>
          </p:nvGrpSpPr>
          <p:grpSpPr>
            <a:xfrm>
              <a:off x="1177456" y="1541949"/>
              <a:ext cx="2717768" cy="3898646"/>
              <a:chOff x="3627911" y="1103421"/>
              <a:chExt cx="2717768" cy="3898646"/>
            </a:xfrm>
          </p:grpSpPr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B77CC797-2C27-C0A6-179A-4B2D46CB528C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1339E02-3B08-CC87-A420-0EC4909A3F23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4673EFA6-092B-3589-ABFE-923F800FB53D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5459E2D-6505-762D-6092-593A8D6AC1D3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C852922-7071-EFF2-A3B8-53894C3D1698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C80FE8-A9E9-253C-ADD3-F4AE29433CAF}"/>
                </a:ext>
              </a:extLst>
            </p:cNvPr>
            <p:cNvGrpSpPr/>
            <p:nvPr/>
          </p:nvGrpSpPr>
          <p:grpSpPr>
            <a:xfrm>
              <a:off x="3143831" y="1541949"/>
              <a:ext cx="2717768" cy="3898646"/>
              <a:chOff x="3627911" y="1103421"/>
              <a:chExt cx="2717768" cy="3898646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C99D263-C5CF-FB3F-0CB4-31AE67378AFC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4D51EBB-9141-FA63-0E8E-DD413500C6EA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5569AEAD-823D-A829-1F60-0DE1A31FE35E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66F733A-3706-A0EE-96B9-310907FA31EF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BBDCF04-D0FF-FFA3-384D-761EFCCF7A98}"/>
                  </a:ext>
                </a:extLst>
              </p:cNvPr>
              <p:cNvCxnSpPr>
                <a:cxnSpLocks/>
                <a:endCxn id="66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EF0FBE-1C60-74E0-D624-B5947F58672A}"/>
                </a:ext>
              </a:extLst>
            </p:cNvPr>
            <p:cNvGrpSpPr/>
            <p:nvPr/>
          </p:nvGrpSpPr>
          <p:grpSpPr>
            <a:xfrm>
              <a:off x="5131661" y="1541949"/>
              <a:ext cx="2717768" cy="3898646"/>
              <a:chOff x="3627911" y="1103421"/>
              <a:chExt cx="2717768" cy="3898646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3E995CA5-931A-184C-35B5-7B2AAA5E4667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ADE72694-F17F-D78D-AFFE-20702289E68D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C9DFDBA-65DE-6905-F27F-6C7A8AF866AD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3001D50-DCA1-3E0E-E011-A9093EB2B53F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879DB4E-AC4E-3C4C-B7A3-0581E67B0B68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B07C6F-7313-743A-90C5-4F6289E45969}"/>
                </a:ext>
              </a:extLst>
            </p:cNvPr>
            <p:cNvCxnSpPr/>
            <p:nvPr/>
          </p:nvCxnSpPr>
          <p:spPr>
            <a:xfrm flipV="1">
              <a:off x="2194486" y="2638350"/>
              <a:ext cx="0" cy="14299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4A3E68-4EB1-46C5-9A4E-988DB8C08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563" y="2271941"/>
              <a:ext cx="0" cy="179637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827489-B492-32AC-1002-7FEF76B5A9F9}"/>
                </a:ext>
              </a:extLst>
            </p:cNvPr>
            <p:cNvCxnSpPr/>
            <p:nvPr/>
          </p:nvCxnSpPr>
          <p:spPr>
            <a:xfrm flipV="1">
              <a:off x="6122759" y="2638350"/>
              <a:ext cx="0" cy="14299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25D129-EE02-5010-387D-4A0784671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4682" y="2834525"/>
              <a:ext cx="0" cy="1313494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9E62D8-F37B-D880-CF75-B4B95F8BA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573" y="2271941"/>
              <a:ext cx="0" cy="1876078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2E4436-D17B-97D5-5515-617BD4E23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840" y="2834525"/>
              <a:ext cx="0" cy="1313494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70370E-41AF-BF29-0102-29F729465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060" y="3085822"/>
              <a:ext cx="0" cy="98249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427520-264A-A3A9-C0BD-B2BBF1B4D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9592" y="2271941"/>
              <a:ext cx="0" cy="1796375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BC596D-DE47-1170-CA73-54334C103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3490" y="3085822"/>
              <a:ext cx="0" cy="98249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DE34D5-1DEB-E74A-EAF5-26CEC6CA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486" y="2638350"/>
              <a:ext cx="392827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2496FA-7B86-A0AF-4CDF-83F693A83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4683" y="2846717"/>
              <a:ext cx="3955690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D53899-8C7E-3963-7D9F-1581FE4D7B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4060" y="3085822"/>
              <a:ext cx="3960861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A8C7F1-D6BC-190A-5196-20CBA393F6A5}"/>
                </a:ext>
              </a:extLst>
            </p:cNvPr>
            <p:cNvSpPr/>
            <p:nvPr/>
          </p:nvSpPr>
          <p:spPr>
            <a:xfrm>
              <a:off x="4078058" y="2591987"/>
              <a:ext cx="87243" cy="872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051A761-C159-8F3C-8FD8-055B81F077DD}"/>
                </a:ext>
              </a:extLst>
            </p:cNvPr>
            <p:cNvSpPr/>
            <p:nvPr/>
          </p:nvSpPr>
          <p:spPr>
            <a:xfrm>
              <a:off x="4457595" y="2807139"/>
              <a:ext cx="87243" cy="872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6D4E57-4E8E-B8A6-2209-0312F903AC32}"/>
                </a:ext>
              </a:extLst>
            </p:cNvPr>
            <p:cNvSpPr/>
            <p:nvPr/>
          </p:nvSpPr>
          <p:spPr>
            <a:xfrm>
              <a:off x="4824718" y="3042200"/>
              <a:ext cx="87243" cy="872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B574CD1-5C23-B2A4-E6E8-B003D897DA9F}"/>
                    </a:ext>
                  </a:extLst>
                </p:cNvPr>
                <p:cNvSpPr txBox="1"/>
                <p:nvPr/>
              </p:nvSpPr>
              <p:spPr>
                <a:xfrm>
                  <a:off x="3978097" y="1904130"/>
                  <a:ext cx="11730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D91A12D-5021-42BE-A9B2-E4F225326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097" y="1904130"/>
                  <a:ext cx="117307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64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0BDA4E-5062-4AFE-5D9E-BDA7A194F9EE}"/>
                </a:ext>
              </a:extLst>
            </p:cNvPr>
            <p:cNvGrpSpPr/>
            <p:nvPr/>
          </p:nvGrpSpPr>
          <p:grpSpPr>
            <a:xfrm>
              <a:off x="3974675" y="3488632"/>
              <a:ext cx="294008" cy="329226"/>
              <a:chOff x="860060" y="3992612"/>
              <a:chExt cx="294008" cy="32922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59FBFEB-BC55-83C7-9D89-23A0FB8BE350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BECDE3E2-9AF1-3E29-060F-ED7CCCD092AD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DE3C0C-84F7-E8A6-D6E5-2CFFB3FA3290}"/>
                </a:ext>
              </a:extLst>
            </p:cNvPr>
            <p:cNvGrpSpPr/>
            <p:nvPr/>
          </p:nvGrpSpPr>
          <p:grpSpPr>
            <a:xfrm>
              <a:off x="4361040" y="3488632"/>
              <a:ext cx="294008" cy="329226"/>
              <a:chOff x="860060" y="3992612"/>
              <a:chExt cx="294008" cy="329226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F11DE48-06C6-D60C-925B-549B1B6FCA5E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DCF836BB-71F6-5C7C-A62B-692842FA0653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3AAB724-A7C3-B0EB-3B94-C1BDB25721E3}"/>
                </a:ext>
              </a:extLst>
            </p:cNvPr>
            <p:cNvGrpSpPr/>
            <p:nvPr/>
          </p:nvGrpSpPr>
          <p:grpSpPr>
            <a:xfrm>
              <a:off x="6357080" y="3488632"/>
              <a:ext cx="294008" cy="329226"/>
              <a:chOff x="860060" y="3992612"/>
              <a:chExt cx="294008" cy="329226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E109939-5318-EC20-0593-C94EE2CD8349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DDCBE379-ED70-4355-12A3-B3B935A3CC89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A21AE49-919A-B25A-6F32-9866BD505D25}"/>
                </a:ext>
              </a:extLst>
            </p:cNvPr>
            <p:cNvGrpSpPr/>
            <p:nvPr/>
          </p:nvGrpSpPr>
          <p:grpSpPr>
            <a:xfrm>
              <a:off x="6729228" y="3488632"/>
              <a:ext cx="294008" cy="329226"/>
              <a:chOff x="860060" y="3992612"/>
              <a:chExt cx="294008" cy="32922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B77971-5C3F-C470-FBC0-A51DDC71881C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28D79C66-37FC-CF19-5C5A-9A5B94988A8F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7B0C75-40D5-A04C-0DCD-6B2553AB8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968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46FBAF-F5A6-653A-6A97-2AE73843A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327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AABA55E-E10A-0670-1210-32F17D321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93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C8C474-E3EF-131D-A142-91B24CD8F6DD}"/>
                  </a:ext>
                </a:extLst>
              </p:cNvPr>
              <p:cNvSpPr txBox="1"/>
              <p:nvPr/>
            </p:nvSpPr>
            <p:spPr>
              <a:xfrm>
                <a:off x="1923075" y="4076482"/>
                <a:ext cx="2867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C8C474-E3EF-131D-A142-91B24CD8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075" y="4076482"/>
                <a:ext cx="286799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4794DB-7C0B-4F45-1530-F4C115977C1A}"/>
                  </a:ext>
                </a:extLst>
              </p:cNvPr>
              <p:cNvSpPr txBox="1"/>
              <p:nvPr/>
            </p:nvSpPr>
            <p:spPr>
              <a:xfrm>
                <a:off x="3868478" y="4069273"/>
                <a:ext cx="2867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4794DB-7C0B-4F45-1530-F4C115977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78" y="4069273"/>
                <a:ext cx="286799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E8AA20-F9E1-C010-C74A-3B947F28D62A}"/>
                  </a:ext>
                </a:extLst>
              </p:cNvPr>
              <p:cNvSpPr txBox="1"/>
              <p:nvPr/>
            </p:nvSpPr>
            <p:spPr>
              <a:xfrm>
                <a:off x="5880905" y="4069273"/>
                <a:ext cx="2867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14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E8AA20-F9E1-C010-C74A-3B947F28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05" y="4069273"/>
                <a:ext cx="286799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2F575A-AB1D-5111-74D1-D2EB8AAFB488}"/>
                  </a:ext>
                </a:extLst>
              </p:cNvPr>
              <p:cNvSpPr txBox="1"/>
              <p:nvPr/>
            </p:nvSpPr>
            <p:spPr>
              <a:xfrm>
                <a:off x="3191035" y="5318263"/>
                <a:ext cx="337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2F575A-AB1D-5111-74D1-D2EB8AAFB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035" y="5318263"/>
                <a:ext cx="337977" cy="369332"/>
              </a:xfrm>
              <a:prstGeom prst="rect">
                <a:avLst/>
              </a:prstGeom>
              <a:blipFill>
                <a:blip r:embed="rId12"/>
                <a:stretch>
                  <a:fillRect l="-10714" r="-714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13543B0-27D3-FC18-997D-D786AE7A18FA}"/>
                  </a:ext>
                </a:extLst>
              </p:cNvPr>
              <p:cNvSpPr txBox="1"/>
              <p:nvPr/>
            </p:nvSpPr>
            <p:spPr>
              <a:xfrm>
                <a:off x="5150117" y="5318263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13543B0-27D3-FC18-997D-D786AE7A1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117" y="5318263"/>
                <a:ext cx="345094" cy="369332"/>
              </a:xfrm>
              <a:prstGeom prst="rect">
                <a:avLst/>
              </a:prstGeom>
              <a:blipFill>
                <a:blip r:embed="rId13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92CD98-A793-4FE6-A998-CCDB4213523A}"/>
                  </a:ext>
                </a:extLst>
              </p:cNvPr>
              <p:cNvSpPr txBox="1"/>
              <p:nvPr/>
            </p:nvSpPr>
            <p:spPr>
              <a:xfrm>
                <a:off x="7145914" y="5318263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92CD98-A793-4FE6-A998-CCDB42135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914" y="5318263"/>
                <a:ext cx="345094" cy="369332"/>
              </a:xfrm>
              <a:prstGeom prst="rect">
                <a:avLst/>
              </a:prstGeom>
              <a:blipFill>
                <a:blip r:embed="rId14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29">
                <a:extLst>
                  <a:ext uri="{FF2B5EF4-FFF2-40B4-BE49-F238E27FC236}">
                    <a16:creationId xmlns:a16="http://schemas.microsoft.com/office/drawing/2014/main" id="{28742813-3ABC-74D7-8805-BC89D38191BA}"/>
                  </a:ext>
                </a:extLst>
              </p:cNvPr>
              <p:cNvSpPr txBox="1"/>
              <p:nvPr/>
            </p:nvSpPr>
            <p:spPr>
              <a:xfrm>
                <a:off x="8484506" y="2823101"/>
                <a:ext cx="3645820" cy="1609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ea typeface="Microsoft YaHei" panose="020B0503020204020204" pitchFamily="34" charset="-122"/>
                  </a:rPr>
                  <a:t>Find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{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dirty="0">
                    <a:ea typeface="Microsoft YaHei" panose="020B0503020204020204" pitchFamily="34" charset="-122"/>
                  </a:rPr>
                  <a:t>,</a:t>
                </a:r>
              </a:p>
              <a:p>
                <a:r>
                  <a:rPr lang="en-US" altLang="zh-CN" sz="3200" dirty="0">
                    <a:ea typeface="Microsoft YaHei" panose="020B0503020204020204" pitchFamily="34" charset="-122"/>
                  </a:rPr>
                  <a:t>such that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200" dirty="0">
                    <a:ea typeface="Microsoft YaHei" panose="020B0503020204020204" pitchFamily="34" charset="-122"/>
                  </a:rPr>
                  <a:t> evaluates to TRUE </a:t>
                </a:r>
                <a:endParaRPr lang="zh-CN" altLang="en-US" sz="3200" dirty="0"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0" name="文本框 29">
                <a:extLst>
                  <a:ext uri="{FF2B5EF4-FFF2-40B4-BE49-F238E27FC236}">
                    <a16:creationId xmlns:a16="http://schemas.microsoft.com/office/drawing/2014/main" id="{28742813-3ABC-74D7-8805-BC89D3819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506" y="2823101"/>
                <a:ext cx="3645820" cy="1609223"/>
              </a:xfrm>
              <a:prstGeom prst="rect">
                <a:avLst/>
              </a:prstGeom>
              <a:blipFill>
                <a:blip r:embed="rId15"/>
                <a:stretch>
                  <a:fillRect l="-4348" t="-4545" b="-1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Up 80">
            <a:extLst>
              <a:ext uri="{FF2B5EF4-FFF2-40B4-BE49-F238E27FC236}">
                <a16:creationId xmlns:a16="http://schemas.microsoft.com/office/drawing/2014/main" id="{FE0582CB-CBA5-8239-831B-47FCDF10783D}"/>
              </a:ext>
            </a:extLst>
          </p:cNvPr>
          <p:cNvSpPr/>
          <p:nvPr/>
        </p:nvSpPr>
        <p:spPr>
          <a:xfrm rot="10800000">
            <a:off x="1659749" y="2407841"/>
            <a:ext cx="528812" cy="2385084"/>
          </a:xfrm>
          <a:prstGeom prst="upArrow">
            <a:avLst>
              <a:gd name="adj1" fmla="val 50000"/>
              <a:gd name="adj2" fmla="val 665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6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From logic to dynamics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0A310CD-3709-D101-022C-13407EA58038}"/>
              </a:ext>
            </a:extLst>
          </p:cNvPr>
          <p:cNvCxnSpPr>
            <a:cxnSpLocks/>
          </p:cNvCxnSpPr>
          <p:nvPr/>
        </p:nvCxnSpPr>
        <p:spPr>
          <a:xfrm>
            <a:off x="1720261" y="205708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8447A72-8BC7-9B7B-BCF7-79DD33D23F51}"/>
              </a:ext>
            </a:extLst>
          </p:cNvPr>
          <p:cNvSpPr txBox="1"/>
          <p:nvPr/>
        </p:nvSpPr>
        <p:spPr>
          <a:xfrm>
            <a:off x="1676855" y="3289637"/>
            <a:ext cx="13917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logic states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65CA119-143D-3A53-07A9-DEE9EE327DA8}"/>
              </a:ext>
            </a:extLst>
          </p:cNvPr>
          <p:cNvCxnSpPr>
            <a:cxnSpLocks/>
          </p:cNvCxnSpPr>
          <p:nvPr/>
        </p:nvCxnSpPr>
        <p:spPr>
          <a:xfrm>
            <a:off x="1720261" y="2428328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06E7F14-9765-F6F6-76DC-0E7153118E82}"/>
              </a:ext>
            </a:extLst>
          </p:cNvPr>
          <p:cNvCxnSpPr>
            <a:cxnSpLocks/>
          </p:cNvCxnSpPr>
          <p:nvPr/>
        </p:nvCxnSpPr>
        <p:spPr>
          <a:xfrm>
            <a:off x="1720261" y="2808376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D0F8593-4B74-91DA-3764-899D06952829}"/>
              </a:ext>
            </a:extLst>
          </p:cNvPr>
          <p:cNvCxnSpPr>
            <a:cxnSpLocks/>
          </p:cNvCxnSpPr>
          <p:nvPr/>
        </p:nvCxnSpPr>
        <p:spPr>
          <a:xfrm>
            <a:off x="1720261" y="321007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C678844-BCB4-7A24-DC87-55109E45AA61}"/>
              </a:ext>
            </a:extLst>
          </p:cNvPr>
          <p:cNvSpPr txBox="1"/>
          <p:nvPr/>
        </p:nvSpPr>
        <p:spPr>
          <a:xfrm>
            <a:off x="1325599" y="1291415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70AD47">
                    <a:lumMod val="50000"/>
                  </a:srgbClr>
                </a:solidFill>
                <a:latin typeface="Times New Roman"/>
              </a:rPr>
              <a:t>discrete logic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/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kern="0" dirty="0">
                        <a:solidFill>
                          <a:srgbClr val="70AD47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kern="0" dirty="0">
                        <a:solidFill>
                          <a:srgbClr val="70AD47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kern="0" dirty="0">
                        <a:solidFill>
                          <a:srgbClr val="70AD47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0=0</m:t>
                    </m:r>
                  </m:oMath>
                </a14:m>
                <a:r>
                  <a:rPr lang="en-US" sz="1350" kern="0" dirty="0">
                    <a:solidFill>
                      <a:srgbClr val="70AD47">
                        <a:lumMod val="75000"/>
                      </a:srgbClr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/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0=1</m:t>
                      </m:r>
                    </m:oMath>
                  </m:oMathPara>
                </a14:m>
                <a:endParaRPr lang="en-US" sz="1350" kern="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/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1=1</m:t>
                      </m:r>
                    </m:oMath>
                  </m:oMathPara>
                </a14:m>
                <a:endParaRPr lang="en-US" sz="1350" kern="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/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1=1</m:t>
                      </m:r>
                    </m:oMath>
                  </m:oMathPara>
                </a14:m>
                <a:endParaRPr lang="en-US" sz="1350" kern="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Arc 3">
            <a:extLst>
              <a:ext uri="{FF2B5EF4-FFF2-40B4-BE49-F238E27FC236}">
                <a16:creationId xmlns:a16="http://schemas.microsoft.com/office/drawing/2014/main" id="{714F4147-4815-D3EA-B561-7687BF9B2D1B}"/>
              </a:ext>
            </a:extLst>
          </p:cNvPr>
          <p:cNvSpPr>
            <a:spLocks/>
          </p:cNvSpPr>
          <p:nvPr/>
        </p:nvSpPr>
        <p:spPr bwMode="auto">
          <a:xfrm rot="5400000">
            <a:off x="2054341" y="4448183"/>
            <a:ext cx="870451" cy="891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Arc 4">
            <a:extLst>
              <a:ext uri="{FF2B5EF4-FFF2-40B4-BE49-F238E27FC236}">
                <a16:creationId xmlns:a16="http://schemas.microsoft.com/office/drawing/2014/main" id="{2447DA81-5FE8-A136-EB05-DA5DE67CA64C}"/>
              </a:ext>
            </a:extLst>
          </p:cNvPr>
          <p:cNvSpPr>
            <a:spLocks/>
          </p:cNvSpPr>
          <p:nvPr/>
        </p:nvSpPr>
        <p:spPr bwMode="auto">
          <a:xfrm rot="5400000" flipV="1">
            <a:off x="1790531" y="4475878"/>
            <a:ext cx="837095" cy="86962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5" name="Arc 5">
            <a:extLst>
              <a:ext uri="{FF2B5EF4-FFF2-40B4-BE49-F238E27FC236}">
                <a16:creationId xmlns:a16="http://schemas.microsoft.com/office/drawing/2014/main" id="{A291A6BE-B890-DA43-13BC-7651AFF8BF13}"/>
              </a:ext>
            </a:extLst>
          </p:cNvPr>
          <p:cNvSpPr>
            <a:spLocks/>
          </p:cNvSpPr>
          <p:nvPr/>
        </p:nvSpPr>
        <p:spPr bwMode="auto">
          <a:xfrm rot="7323309">
            <a:off x="1991947" y="3905389"/>
            <a:ext cx="833780" cy="975325"/>
          </a:xfrm>
          <a:custGeom>
            <a:avLst/>
            <a:gdLst>
              <a:gd name="G0" fmla="+- 0 0 0"/>
              <a:gd name="G1" fmla="+- 21019 0 0"/>
              <a:gd name="G2" fmla="+- 21600 0 0"/>
              <a:gd name="T0" fmla="*/ 4977 w 21600"/>
              <a:gd name="T1" fmla="*/ 0 h 22194"/>
              <a:gd name="T2" fmla="*/ 21568 w 21600"/>
              <a:gd name="T3" fmla="*/ 22194 h 22194"/>
              <a:gd name="T4" fmla="*/ 0 w 21600"/>
              <a:gd name="T5" fmla="*/ 21019 h 22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194" fill="none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</a:path>
              <a:path w="21600" h="22194" stroke="0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  <a:lnTo>
                  <a:pt x="0" y="21019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829D88B-ED7F-7FA1-279A-80CF5216983A}"/>
              </a:ext>
            </a:extLst>
          </p:cNvPr>
          <p:cNvCxnSpPr/>
          <p:nvPr/>
        </p:nvCxnSpPr>
        <p:spPr>
          <a:xfrm flipV="1">
            <a:off x="207130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00FC33F-9098-C058-00DB-75ED20D26C8B}"/>
              </a:ext>
            </a:extLst>
          </p:cNvPr>
          <p:cNvCxnSpPr/>
          <p:nvPr/>
        </p:nvCxnSpPr>
        <p:spPr>
          <a:xfrm flipV="1">
            <a:off x="261136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3A77777-3496-9E42-F5E7-E742844E0959}"/>
              </a:ext>
            </a:extLst>
          </p:cNvPr>
          <p:cNvCxnSpPr/>
          <p:nvPr/>
        </p:nvCxnSpPr>
        <p:spPr>
          <a:xfrm flipV="1">
            <a:off x="2341329" y="5329235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0A1CA1E-1B9C-4486-32A6-7D2CDB6E608D}"/>
              </a:ext>
            </a:extLst>
          </p:cNvPr>
          <p:cNvSpPr/>
          <p:nvPr/>
        </p:nvSpPr>
        <p:spPr>
          <a:xfrm>
            <a:off x="2125304" y="564848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en-US" i="1" dirty="0">
                <a:solidFill>
                  <a:srgbClr val="70AD47">
                    <a:lumMod val="75000"/>
                  </a:srgb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baseline="-250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3</a:t>
            </a:r>
            <a:endParaRPr lang="en-US" dirty="0">
              <a:solidFill>
                <a:srgbClr val="70AD47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E5F4C4E-92F9-8D80-54DA-C385A50C1F96}"/>
              </a:ext>
            </a:extLst>
          </p:cNvPr>
          <p:cNvSpPr txBox="1"/>
          <p:nvPr/>
        </p:nvSpPr>
        <p:spPr>
          <a:xfrm>
            <a:off x="2101774" y="4757382"/>
            <a:ext cx="50847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79C947B-01B4-EFB3-9DAC-392E95C01874}"/>
              </a:ext>
            </a:extLst>
          </p:cNvPr>
          <p:cNvSpPr/>
          <p:nvPr/>
        </p:nvSpPr>
        <p:spPr>
          <a:xfrm>
            <a:off x="1909282" y="3805744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en-US" i="1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baseline="-250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solidFill>
                  <a:srgbClr val="70AD47">
                    <a:lumMod val="75000"/>
                  </a:srgbClr>
                </a:solidFill>
                <a:cs typeface="Times New Roman" panose="02020603050405020304" pitchFamily="18" charset="0"/>
              </a:rPr>
              <a:t>    </a:t>
            </a:r>
            <a:r>
              <a:rPr lang="en-US" altLang="en-US" i="1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baseline="-250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3" name="椭圆 37">
            <a:extLst>
              <a:ext uri="{FF2B5EF4-FFF2-40B4-BE49-F238E27FC236}">
                <a16:creationId xmlns:a16="http://schemas.microsoft.com/office/drawing/2014/main" id="{55305EAC-6AA6-554A-2E99-F8E5EA02A716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38">
            <a:extLst>
              <a:ext uri="{FF2B5EF4-FFF2-40B4-BE49-F238E27FC236}">
                <a16:creationId xmlns:a16="http://schemas.microsoft.com/office/drawing/2014/main" id="{123DDEBD-C71C-44DA-0128-249DDFFF48CB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36">
            <a:extLst>
              <a:ext uri="{FF2B5EF4-FFF2-40B4-BE49-F238E27FC236}">
                <a16:creationId xmlns:a16="http://schemas.microsoft.com/office/drawing/2014/main" id="{0947E02C-30B4-BB5E-704A-30A9B42ECB51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39">
            <a:extLst>
              <a:ext uri="{FF2B5EF4-FFF2-40B4-BE49-F238E27FC236}">
                <a16:creationId xmlns:a16="http://schemas.microsoft.com/office/drawing/2014/main" id="{347E1869-D355-6A68-09C7-9BE7D120EA18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9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From logic to dynamics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4463E8B2-AFD1-8C13-99EC-56E7A982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4582578" y="2088876"/>
            <a:ext cx="1315388" cy="586513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5BA3667-1622-28C2-6993-D5678FE024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94" y="4330125"/>
            <a:ext cx="2296983" cy="172208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062A065F-4CAD-6AA0-00F6-F8CD55F197D6}"/>
              </a:ext>
            </a:extLst>
          </p:cNvPr>
          <p:cNvSpPr txBox="1"/>
          <p:nvPr/>
        </p:nvSpPr>
        <p:spPr>
          <a:xfrm>
            <a:off x="4636584" y="3844070"/>
            <a:ext cx="12202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dirty="0">
                <a:solidFill>
                  <a:srgbClr val="FF0000"/>
                </a:solidFill>
                <a:cs typeface="Times New Roman" panose="02020603050405020304" pitchFamily="18" charset="0"/>
              </a:rPr>
              <a:t>e</a:t>
            </a:r>
            <a:r>
              <a:rPr lang="en-US" sz="21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quilibria</a:t>
            </a:r>
            <a:endParaRPr lang="en-US" sz="2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0A310CD-3709-D101-022C-13407EA58038}"/>
              </a:ext>
            </a:extLst>
          </p:cNvPr>
          <p:cNvCxnSpPr>
            <a:cxnSpLocks/>
          </p:cNvCxnSpPr>
          <p:nvPr/>
        </p:nvCxnSpPr>
        <p:spPr>
          <a:xfrm>
            <a:off x="1720261" y="205708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8447A72-8BC7-9B7B-BCF7-79DD33D23F51}"/>
              </a:ext>
            </a:extLst>
          </p:cNvPr>
          <p:cNvSpPr txBox="1"/>
          <p:nvPr/>
        </p:nvSpPr>
        <p:spPr>
          <a:xfrm>
            <a:off x="1676855" y="3289637"/>
            <a:ext cx="13917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logic states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65CA119-143D-3A53-07A9-DEE9EE327DA8}"/>
              </a:ext>
            </a:extLst>
          </p:cNvPr>
          <p:cNvCxnSpPr>
            <a:cxnSpLocks/>
          </p:cNvCxnSpPr>
          <p:nvPr/>
        </p:nvCxnSpPr>
        <p:spPr>
          <a:xfrm>
            <a:off x="1720261" y="2428328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06E7F14-9765-F6F6-76DC-0E7153118E82}"/>
              </a:ext>
            </a:extLst>
          </p:cNvPr>
          <p:cNvCxnSpPr>
            <a:cxnSpLocks/>
          </p:cNvCxnSpPr>
          <p:nvPr/>
        </p:nvCxnSpPr>
        <p:spPr>
          <a:xfrm>
            <a:off x="1720261" y="2808376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D0F8593-4B74-91DA-3764-899D06952829}"/>
              </a:ext>
            </a:extLst>
          </p:cNvPr>
          <p:cNvCxnSpPr>
            <a:cxnSpLocks/>
          </p:cNvCxnSpPr>
          <p:nvPr/>
        </p:nvCxnSpPr>
        <p:spPr>
          <a:xfrm>
            <a:off x="1720261" y="321007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7CB896A-5125-49E6-C1C0-05E98F6C2AC8}"/>
              </a:ext>
            </a:extLst>
          </p:cNvPr>
          <p:cNvSpPr txBox="1"/>
          <p:nvPr/>
        </p:nvSpPr>
        <p:spPr>
          <a:xfrm>
            <a:off x="3853498" y="1656827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FF0000"/>
                </a:solidFill>
                <a:latin typeface="Times New Roman"/>
              </a:rPr>
              <a:t>continuous sub-space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C678844-BCB4-7A24-DC87-55109E45AA61}"/>
              </a:ext>
            </a:extLst>
          </p:cNvPr>
          <p:cNvSpPr txBox="1"/>
          <p:nvPr/>
        </p:nvSpPr>
        <p:spPr>
          <a:xfrm>
            <a:off x="1325599" y="1291415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70AD47">
                    <a:lumMod val="50000"/>
                  </a:srgbClr>
                </a:solidFill>
                <a:latin typeface="Times New Roman"/>
              </a:rPr>
              <a:t>discrete logic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/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kern="0" dirty="0">
                        <a:solidFill>
                          <a:srgbClr val="70AD47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kern="0" dirty="0">
                        <a:solidFill>
                          <a:srgbClr val="70AD47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kern="0" dirty="0">
                        <a:solidFill>
                          <a:srgbClr val="70AD47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0=0</m:t>
                    </m:r>
                  </m:oMath>
                </a14:m>
                <a:r>
                  <a:rPr lang="en-US" sz="1350" kern="0" dirty="0">
                    <a:solidFill>
                      <a:srgbClr val="70AD47">
                        <a:lumMod val="75000"/>
                      </a:srgbClr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/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0=1</m:t>
                      </m:r>
                    </m:oMath>
                  </m:oMathPara>
                </a14:m>
                <a:endParaRPr lang="en-US" sz="1350" kern="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/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1=1</m:t>
                      </m:r>
                    </m:oMath>
                  </m:oMathPara>
                </a14:m>
                <a:endParaRPr lang="en-US" sz="1350" kern="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/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1=1</m:t>
                      </m:r>
                    </m:oMath>
                  </m:oMathPara>
                </a14:m>
                <a:endParaRPr lang="en-US" sz="1350" kern="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DC02E950-B1F6-99A1-BE27-15E57598EE72}"/>
              </a:ext>
            </a:extLst>
          </p:cNvPr>
          <p:cNvSpPr txBox="1"/>
          <p:nvPr/>
        </p:nvSpPr>
        <p:spPr>
          <a:xfrm>
            <a:off x="4177534" y="5680274"/>
            <a:ext cx="22252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dirty="0">
                <a:solidFill>
                  <a:srgbClr val="FF0000"/>
                </a:solidFill>
                <a:cs typeface="Times New Roman" panose="02020603050405020304" pitchFamily="18" charset="0"/>
              </a:rPr>
              <a:t>other local minima</a:t>
            </a:r>
          </a:p>
        </p:txBody>
      </p:sp>
      <p:sp>
        <p:nvSpPr>
          <p:cNvPr id="144" name="Arrow: Bent 143">
            <a:extLst>
              <a:ext uri="{FF2B5EF4-FFF2-40B4-BE49-F238E27FC236}">
                <a16:creationId xmlns:a16="http://schemas.microsoft.com/office/drawing/2014/main" id="{12215477-3376-D07F-8DB5-6474A11DA310}"/>
              </a:ext>
            </a:extLst>
          </p:cNvPr>
          <p:cNvSpPr/>
          <p:nvPr/>
        </p:nvSpPr>
        <p:spPr>
          <a:xfrm rot="5400000">
            <a:off x="4436099" y="898331"/>
            <a:ext cx="175895" cy="1395104"/>
          </a:xfrm>
          <a:prstGeom prst="bentArrow">
            <a:avLst>
              <a:gd name="adj1" fmla="val 5740"/>
              <a:gd name="adj2" fmla="val 25000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63C2067-01FF-532C-28F8-A173B7D0A7D4}"/>
              </a:ext>
            </a:extLst>
          </p:cNvPr>
          <p:cNvCxnSpPr>
            <a:cxnSpLocks/>
          </p:cNvCxnSpPr>
          <p:nvPr/>
        </p:nvCxnSpPr>
        <p:spPr>
          <a:xfrm>
            <a:off x="3029150" y="2084086"/>
            <a:ext cx="2160509" cy="571853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8BD1C07-4898-7284-1EC0-69E8A0CA04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4528572" y="3149547"/>
            <a:ext cx="1315388" cy="586513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D3D3E0E-29EC-20E9-9943-3B13895A89DD}"/>
              </a:ext>
            </a:extLst>
          </p:cNvPr>
          <p:cNvCxnSpPr>
            <a:cxnSpLocks/>
          </p:cNvCxnSpPr>
          <p:nvPr/>
        </p:nvCxnSpPr>
        <p:spPr>
          <a:xfrm>
            <a:off x="3064352" y="3222702"/>
            <a:ext cx="2125307" cy="51335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35167664-C5EC-7429-0DA8-C2C4D2050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5716704" y="2601933"/>
            <a:ext cx="1315388" cy="586513"/>
          </a:xfrm>
          <a:prstGeom prst="rect">
            <a:avLst/>
          </a:prstGeom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DBEE6AA-6911-4C9E-0A48-03E718A22E76}"/>
              </a:ext>
            </a:extLst>
          </p:cNvPr>
          <p:cNvCxnSpPr>
            <a:cxnSpLocks/>
          </p:cNvCxnSpPr>
          <p:nvPr/>
        </p:nvCxnSpPr>
        <p:spPr>
          <a:xfrm>
            <a:off x="3029149" y="2439814"/>
            <a:ext cx="3317488" cy="770258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94097D9-21A3-1B20-E33F-A1EFEF7536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3338578" y="2520924"/>
            <a:ext cx="1315388" cy="586513"/>
          </a:xfrm>
          <a:prstGeom prst="rect">
            <a:avLst/>
          </a:prstGeom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FB49A73-A043-A627-92AB-24C17B6177DC}"/>
              </a:ext>
            </a:extLst>
          </p:cNvPr>
          <p:cNvCxnSpPr>
            <a:cxnSpLocks/>
          </p:cNvCxnSpPr>
          <p:nvPr/>
        </p:nvCxnSpPr>
        <p:spPr>
          <a:xfrm>
            <a:off x="3029149" y="2842615"/>
            <a:ext cx="960332" cy="2720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Arc 3">
            <a:extLst>
              <a:ext uri="{FF2B5EF4-FFF2-40B4-BE49-F238E27FC236}">
                <a16:creationId xmlns:a16="http://schemas.microsoft.com/office/drawing/2014/main" id="{714F4147-4815-D3EA-B561-7687BF9B2D1B}"/>
              </a:ext>
            </a:extLst>
          </p:cNvPr>
          <p:cNvSpPr>
            <a:spLocks/>
          </p:cNvSpPr>
          <p:nvPr/>
        </p:nvSpPr>
        <p:spPr bwMode="auto">
          <a:xfrm rot="5400000">
            <a:off x="2054341" y="4448183"/>
            <a:ext cx="870451" cy="891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Arc 4">
            <a:extLst>
              <a:ext uri="{FF2B5EF4-FFF2-40B4-BE49-F238E27FC236}">
                <a16:creationId xmlns:a16="http://schemas.microsoft.com/office/drawing/2014/main" id="{2447DA81-5FE8-A136-EB05-DA5DE67CA64C}"/>
              </a:ext>
            </a:extLst>
          </p:cNvPr>
          <p:cNvSpPr>
            <a:spLocks/>
          </p:cNvSpPr>
          <p:nvPr/>
        </p:nvSpPr>
        <p:spPr bwMode="auto">
          <a:xfrm rot="5400000" flipV="1">
            <a:off x="1790531" y="4475878"/>
            <a:ext cx="837095" cy="86962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5" name="Arc 5">
            <a:extLst>
              <a:ext uri="{FF2B5EF4-FFF2-40B4-BE49-F238E27FC236}">
                <a16:creationId xmlns:a16="http://schemas.microsoft.com/office/drawing/2014/main" id="{A291A6BE-B890-DA43-13BC-7651AFF8BF13}"/>
              </a:ext>
            </a:extLst>
          </p:cNvPr>
          <p:cNvSpPr>
            <a:spLocks/>
          </p:cNvSpPr>
          <p:nvPr/>
        </p:nvSpPr>
        <p:spPr bwMode="auto">
          <a:xfrm rot="7323309">
            <a:off x="1991947" y="3905389"/>
            <a:ext cx="833780" cy="975325"/>
          </a:xfrm>
          <a:custGeom>
            <a:avLst/>
            <a:gdLst>
              <a:gd name="G0" fmla="+- 0 0 0"/>
              <a:gd name="G1" fmla="+- 21019 0 0"/>
              <a:gd name="G2" fmla="+- 21600 0 0"/>
              <a:gd name="T0" fmla="*/ 4977 w 21600"/>
              <a:gd name="T1" fmla="*/ 0 h 22194"/>
              <a:gd name="T2" fmla="*/ 21568 w 21600"/>
              <a:gd name="T3" fmla="*/ 22194 h 22194"/>
              <a:gd name="T4" fmla="*/ 0 w 21600"/>
              <a:gd name="T5" fmla="*/ 21019 h 22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194" fill="none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</a:path>
              <a:path w="21600" h="22194" stroke="0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  <a:lnTo>
                  <a:pt x="0" y="21019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829D88B-ED7F-7FA1-279A-80CF5216983A}"/>
              </a:ext>
            </a:extLst>
          </p:cNvPr>
          <p:cNvCxnSpPr/>
          <p:nvPr/>
        </p:nvCxnSpPr>
        <p:spPr>
          <a:xfrm flipV="1">
            <a:off x="207130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00FC33F-9098-C058-00DB-75ED20D26C8B}"/>
              </a:ext>
            </a:extLst>
          </p:cNvPr>
          <p:cNvCxnSpPr/>
          <p:nvPr/>
        </p:nvCxnSpPr>
        <p:spPr>
          <a:xfrm flipV="1">
            <a:off x="261136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3A77777-3496-9E42-F5E7-E742844E0959}"/>
              </a:ext>
            </a:extLst>
          </p:cNvPr>
          <p:cNvCxnSpPr/>
          <p:nvPr/>
        </p:nvCxnSpPr>
        <p:spPr>
          <a:xfrm flipV="1">
            <a:off x="2341329" y="5329235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0A1CA1E-1B9C-4486-32A6-7D2CDB6E608D}"/>
              </a:ext>
            </a:extLst>
          </p:cNvPr>
          <p:cNvSpPr/>
          <p:nvPr/>
        </p:nvSpPr>
        <p:spPr>
          <a:xfrm>
            <a:off x="2125304" y="564848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en-US" i="1" dirty="0">
                <a:solidFill>
                  <a:srgbClr val="70AD47">
                    <a:lumMod val="75000"/>
                  </a:srgb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baseline="-250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3</a:t>
            </a:r>
            <a:endParaRPr lang="en-US" dirty="0">
              <a:solidFill>
                <a:srgbClr val="70AD47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E5F4C4E-92F9-8D80-54DA-C385A50C1F96}"/>
              </a:ext>
            </a:extLst>
          </p:cNvPr>
          <p:cNvSpPr txBox="1"/>
          <p:nvPr/>
        </p:nvSpPr>
        <p:spPr>
          <a:xfrm>
            <a:off x="2101774" y="4757382"/>
            <a:ext cx="50847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79C947B-01B4-EFB3-9DAC-392E95C01874}"/>
              </a:ext>
            </a:extLst>
          </p:cNvPr>
          <p:cNvSpPr/>
          <p:nvPr/>
        </p:nvSpPr>
        <p:spPr>
          <a:xfrm>
            <a:off x="1909282" y="3805744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en-US" i="1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baseline="-250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solidFill>
                  <a:srgbClr val="70AD47">
                    <a:lumMod val="75000"/>
                  </a:srgbClr>
                </a:solidFill>
                <a:cs typeface="Times New Roman" panose="02020603050405020304" pitchFamily="18" charset="0"/>
              </a:rPr>
              <a:t>    </a:t>
            </a:r>
            <a:r>
              <a:rPr lang="en-US" altLang="en-US" i="1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baseline="-250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椭圆 37">
            <a:extLst>
              <a:ext uri="{FF2B5EF4-FFF2-40B4-BE49-F238E27FC236}">
                <a16:creationId xmlns:a16="http://schemas.microsoft.com/office/drawing/2014/main" id="{35A53325-3250-1430-DD4D-4F753C4FB3E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38">
            <a:extLst>
              <a:ext uri="{FF2B5EF4-FFF2-40B4-BE49-F238E27FC236}">
                <a16:creationId xmlns:a16="http://schemas.microsoft.com/office/drawing/2014/main" id="{D1FF6B08-8C19-8F7C-9B20-E12760F48AC2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6">
            <a:extLst>
              <a:ext uri="{FF2B5EF4-FFF2-40B4-BE49-F238E27FC236}">
                <a16:creationId xmlns:a16="http://schemas.microsoft.com/office/drawing/2014/main" id="{81E39625-D9B3-CDE7-2B0B-1415C2BF2114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9">
            <a:extLst>
              <a:ext uri="{FF2B5EF4-FFF2-40B4-BE49-F238E27FC236}">
                <a16:creationId xmlns:a16="http://schemas.microsoft.com/office/drawing/2014/main" id="{190FF99E-6E3F-71F4-B711-0473BA9A811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From logic to dynamics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53FB725F-84A2-1B2D-B6AB-3574B99AD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9132470" y="3601044"/>
            <a:ext cx="1315388" cy="424495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70485E6-EC0B-BB2A-7E8D-3C289BD0E02D}"/>
              </a:ext>
            </a:extLst>
          </p:cNvPr>
          <p:cNvCxnSpPr>
            <a:cxnSpLocks/>
          </p:cNvCxnSpPr>
          <p:nvPr/>
        </p:nvCxnSpPr>
        <p:spPr>
          <a:xfrm>
            <a:off x="6389826" y="3223201"/>
            <a:ext cx="3436282" cy="816757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E40CEA6F-E3CD-693D-D58D-7B364A6C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6877833" y="3500586"/>
            <a:ext cx="1315388" cy="42449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3226AA9B-06D4-B09C-72E0-E3BD87E13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7999434" y="4067649"/>
            <a:ext cx="1315388" cy="42449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DDC23F2F-7D17-E766-BFA4-82A42D7B87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8038962" y="3014532"/>
            <a:ext cx="1315388" cy="42449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463E8B2-AFD1-8C13-99EC-56E7A982F8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4582578" y="2088876"/>
            <a:ext cx="1315388" cy="586513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5BA3667-1622-28C2-6993-D5678FE024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94" y="4330125"/>
            <a:ext cx="2296983" cy="172208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60F1781D-916E-BACE-4A20-D80F1021A1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9" y="4925813"/>
            <a:ext cx="1978810" cy="1483542"/>
          </a:xfrm>
          <a:prstGeom prst="rect">
            <a:avLst/>
          </a:prstGeom>
        </p:spPr>
      </p:pic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81883EB-A3A2-4992-12EB-78FF183097AE}"/>
              </a:ext>
            </a:extLst>
          </p:cNvPr>
          <p:cNvCxnSpPr>
            <a:cxnSpLocks/>
          </p:cNvCxnSpPr>
          <p:nvPr/>
        </p:nvCxnSpPr>
        <p:spPr>
          <a:xfrm>
            <a:off x="5252218" y="2668571"/>
            <a:ext cx="3404911" cy="763121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2E6A7EB-92EC-A15F-5AD9-E133F723FDE1}"/>
              </a:ext>
            </a:extLst>
          </p:cNvPr>
          <p:cNvSpPr txBox="1"/>
          <p:nvPr/>
        </p:nvSpPr>
        <p:spPr>
          <a:xfrm>
            <a:off x="7987881" y="6166328"/>
            <a:ext cx="16392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dirty="0">
                <a:solidFill>
                  <a:srgbClr val="0070C0"/>
                </a:solidFill>
                <a:cs typeface="Times New Roman" panose="02020603050405020304" pitchFamily="18" charset="0"/>
              </a:rPr>
              <a:t>saddle points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62A065F-4CAD-6AA0-00F6-F8CD55F197D6}"/>
              </a:ext>
            </a:extLst>
          </p:cNvPr>
          <p:cNvSpPr txBox="1"/>
          <p:nvPr/>
        </p:nvSpPr>
        <p:spPr>
          <a:xfrm>
            <a:off x="4636584" y="3844070"/>
            <a:ext cx="12202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dirty="0">
                <a:solidFill>
                  <a:srgbClr val="FF0000"/>
                </a:solidFill>
                <a:cs typeface="Times New Roman" panose="02020603050405020304" pitchFamily="18" charset="0"/>
              </a:rPr>
              <a:t>e</a:t>
            </a:r>
            <a:r>
              <a:rPr lang="en-US" sz="21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quilibria</a:t>
            </a:r>
            <a:endParaRPr lang="en-US" sz="2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820FA1B-8BFA-04D4-9012-FD5985A39543}"/>
              </a:ext>
            </a:extLst>
          </p:cNvPr>
          <p:cNvSpPr txBox="1"/>
          <p:nvPr/>
        </p:nvSpPr>
        <p:spPr>
          <a:xfrm>
            <a:off x="7201870" y="2196887"/>
            <a:ext cx="2635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b="1" dirty="0">
                <a:solidFill>
                  <a:srgbClr val="0070C0"/>
                </a:solidFill>
                <a:latin typeface="Times New Roman"/>
              </a:rPr>
              <a:t>MemComputing phase space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0A310CD-3709-D101-022C-13407EA58038}"/>
              </a:ext>
            </a:extLst>
          </p:cNvPr>
          <p:cNvCxnSpPr>
            <a:cxnSpLocks/>
          </p:cNvCxnSpPr>
          <p:nvPr/>
        </p:nvCxnSpPr>
        <p:spPr>
          <a:xfrm>
            <a:off x="1720261" y="205708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8447A72-8BC7-9B7B-BCF7-79DD33D23F51}"/>
              </a:ext>
            </a:extLst>
          </p:cNvPr>
          <p:cNvSpPr txBox="1"/>
          <p:nvPr/>
        </p:nvSpPr>
        <p:spPr>
          <a:xfrm>
            <a:off x="1676855" y="3289637"/>
            <a:ext cx="13917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logic states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65CA119-143D-3A53-07A9-DEE9EE327DA8}"/>
              </a:ext>
            </a:extLst>
          </p:cNvPr>
          <p:cNvCxnSpPr>
            <a:cxnSpLocks/>
          </p:cNvCxnSpPr>
          <p:nvPr/>
        </p:nvCxnSpPr>
        <p:spPr>
          <a:xfrm>
            <a:off x="1720261" y="2428328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06E7F14-9765-F6F6-76DC-0E7153118E82}"/>
              </a:ext>
            </a:extLst>
          </p:cNvPr>
          <p:cNvCxnSpPr>
            <a:cxnSpLocks/>
          </p:cNvCxnSpPr>
          <p:nvPr/>
        </p:nvCxnSpPr>
        <p:spPr>
          <a:xfrm>
            <a:off x="1720261" y="2808376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D0F8593-4B74-91DA-3764-899D06952829}"/>
              </a:ext>
            </a:extLst>
          </p:cNvPr>
          <p:cNvCxnSpPr>
            <a:cxnSpLocks/>
          </p:cNvCxnSpPr>
          <p:nvPr/>
        </p:nvCxnSpPr>
        <p:spPr>
          <a:xfrm>
            <a:off x="1720261" y="321007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7CB896A-5125-49E6-C1C0-05E98F6C2AC8}"/>
              </a:ext>
            </a:extLst>
          </p:cNvPr>
          <p:cNvSpPr txBox="1"/>
          <p:nvPr/>
        </p:nvSpPr>
        <p:spPr>
          <a:xfrm>
            <a:off x="3853498" y="1656827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FF0000"/>
                </a:solidFill>
                <a:latin typeface="Times New Roman"/>
              </a:rPr>
              <a:t>continuous sub-space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C678844-BCB4-7A24-DC87-55109E45AA61}"/>
              </a:ext>
            </a:extLst>
          </p:cNvPr>
          <p:cNvSpPr txBox="1"/>
          <p:nvPr/>
        </p:nvSpPr>
        <p:spPr>
          <a:xfrm>
            <a:off x="1325599" y="1291415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70AD47">
                    <a:lumMod val="50000"/>
                  </a:srgbClr>
                </a:solidFill>
                <a:latin typeface="Times New Roman"/>
              </a:rPr>
              <a:t>discrete logic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/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kern="0" dirty="0">
                        <a:solidFill>
                          <a:srgbClr val="70AD47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kern="0" dirty="0">
                        <a:solidFill>
                          <a:srgbClr val="70AD47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kern="0" dirty="0">
                        <a:solidFill>
                          <a:srgbClr val="70AD47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0=0</m:t>
                    </m:r>
                  </m:oMath>
                </a14:m>
                <a:r>
                  <a:rPr lang="en-US" sz="1350" kern="0" dirty="0">
                    <a:solidFill>
                      <a:srgbClr val="70AD47">
                        <a:lumMod val="75000"/>
                      </a:srgbClr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/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0=1</m:t>
                      </m:r>
                    </m:oMath>
                  </m:oMathPara>
                </a14:m>
                <a:endParaRPr lang="en-US" sz="1350" kern="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/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1=1</m:t>
                      </m:r>
                    </m:oMath>
                  </m:oMathPara>
                </a14:m>
                <a:endParaRPr lang="en-US" sz="1350" kern="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/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kern="0" dirty="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1=1</m:t>
                      </m:r>
                    </m:oMath>
                  </m:oMathPara>
                </a14:m>
                <a:endParaRPr lang="en-US" sz="1350" kern="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DC02E950-B1F6-99A1-BE27-15E57598EE72}"/>
              </a:ext>
            </a:extLst>
          </p:cNvPr>
          <p:cNvSpPr txBox="1"/>
          <p:nvPr/>
        </p:nvSpPr>
        <p:spPr>
          <a:xfrm>
            <a:off x="4177534" y="5680274"/>
            <a:ext cx="22252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dirty="0">
                <a:solidFill>
                  <a:srgbClr val="FF0000"/>
                </a:solidFill>
                <a:cs typeface="Times New Roman" panose="02020603050405020304" pitchFamily="18" charset="0"/>
              </a:rPr>
              <a:t>other local minima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C1574C8-6D5C-F051-86AD-6712B428FC44}"/>
              </a:ext>
            </a:extLst>
          </p:cNvPr>
          <p:cNvCxnSpPr>
            <a:cxnSpLocks/>
          </p:cNvCxnSpPr>
          <p:nvPr/>
        </p:nvCxnSpPr>
        <p:spPr>
          <a:xfrm flipV="1">
            <a:off x="5284657" y="5622363"/>
            <a:ext cx="3429381" cy="30485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4A674C7-1C3B-8F87-7257-B25757BC198B}"/>
              </a:ext>
            </a:extLst>
          </p:cNvPr>
          <p:cNvSpPr txBox="1"/>
          <p:nvPr/>
        </p:nvSpPr>
        <p:spPr>
          <a:xfrm>
            <a:off x="8178436" y="4465139"/>
            <a:ext cx="12202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dirty="0">
                <a:solidFill>
                  <a:srgbClr val="0070C0"/>
                </a:solidFill>
                <a:cs typeface="Times New Roman" panose="02020603050405020304" pitchFamily="18" charset="0"/>
              </a:rPr>
              <a:t>e</a:t>
            </a:r>
            <a:r>
              <a:rPr lang="en-US" sz="21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quilibria</a:t>
            </a:r>
            <a:endParaRPr lang="en-US" sz="21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3888C47-90BA-987E-7210-43379DB1E064}"/>
              </a:ext>
            </a:extLst>
          </p:cNvPr>
          <p:cNvCxnSpPr>
            <a:cxnSpLocks/>
          </p:cNvCxnSpPr>
          <p:nvPr/>
        </p:nvCxnSpPr>
        <p:spPr>
          <a:xfrm>
            <a:off x="4049106" y="3116538"/>
            <a:ext cx="3473888" cy="808045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B640110-DA0A-CC27-1F0D-7B255BF41513}"/>
              </a:ext>
            </a:extLst>
          </p:cNvPr>
          <p:cNvCxnSpPr>
            <a:cxnSpLocks/>
          </p:cNvCxnSpPr>
          <p:nvPr/>
        </p:nvCxnSpPr>
        <p:spPr>
          <a:xfrm>
            <a:off x="5221599" y="3742436"/>
            <a:ext cx="3442109" cy="774358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Arrow: Bent 143">
            <a:extLst>
              <a:ext uri="{FF2B5EF4-FFF2-40B4-BE49-F238E27FC236}">
                <a16:creationId xmlns:a16="http://schemas.microsoft.com/office/drawing/2014/main" id="{12215477-3376-D07F-8DB5-6474A11DA310}"/>
              </a:ext>
            </a:extLst>
          </p:cNvPr>
          <p:cNvSpPr/>
          <p:nvPr/>
        </p:nvSpPr>
        <p:spPr>
          <a:xfrm rot="5400000">
            <a:off x="4436099" y="898331"/>
            <a:ext cx="175895" cy="1395104"/>
          </a:xfrm>
          <a:prstGeom prst="bentArrow">
            <a:avLst>
              <a:gd name="adj1" fmla="val 5740"/>
              <a:gd name="adj2" fmla="val 25000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Arrow: Bent 144">
            <a:extLst>
              <a:ext uri="{FF2B5EF4-FFF2-40B4-BE49-F238E27FC236}">
                <a16:creationId xmlns:a16="http://schemas.microsoft.com/office/drawing/2014/main" id="{3BE21F00-81C8-A907-D249-D0BEF03AC446}"/>
              </a:ext>
            </a:extLst>
          </p:cNvPr>
          <p:cNvSpPr/>
          <p:nvPr/>
        </p:nvSpPr>
        <p:spPr>
          <a:xfrm rot="5400000">
            <a:off x="7363891" y="954752"/>
            <a:ext cx="270025" cy="2160240"/>
          </a:xfrm>
          <a:prstGeom prst="bentArrow">
            <a:avLst>
              <a:gd name="adj1" fmla="val 5740"/>
              <a:gd name="adj2" fmla="val 25000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63C2067-01FF-532C-28F8-A173B7D0A7D4}"/>
              </a:ext>
            </a:extLst>
          </p:cNvPr>
          <p:cNvCxnSpPr>
            <a:cxnSpLocks/>
          </p:cNvCxnSpPr>
          <p:nvPr/>
        </p:nvCxnSpPr>
        <p:spPr>
          <a:xfrm>
            <a:off x="3029150" y="2084086"/>
            <a:ext cx="2160509" cy="571853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8BD1C07-4898-7284-1EC0-69E8A0CA04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4528572" y="3149547"/>
            <a:ext cx="1315388" cy="586513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D3D3E0E-29EC-20E9-9943-3B13895A89DD}"/>
              </a:ext>
            </a:extLst>
          </p:cNvPr>
          <p:cNvCxnSpPr>
            <a:cxnSpLocks/>
          </p:cNvCxnSpPr>
          <p:nvPr/>
        </p:nvCxnSpPr>
        <p:spPr>
          <a:xfrm>
            <a:off x="3064352" y="3222702"/>
            <a:ext cx="2125307" cy="51335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35167664-C5EC-7429-0DA8-C2C4D2050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5716704" y="2601933"/>
            <a:ext cx="1315388" cy="586513"/>
          </a:xfrm>
          <a:prstGeom prst="rect">
            <a:avLst/>
          </a:prstGeom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DBEE6AA-6911-4C9E-0A48-03E718A22E76}"/>
              </a:ext>
            </a:extLst>
          </p:cNvPr>
          <p:cNvCxnSpPr>
            <a:cxnSpLocks/>
          </p:cNvCxnSpPr>
          <p:nvPr/>
        </p:nvCxnSpPr>
        <p:spPr>
          <a:xfrm>
            <a:off x="3029149" y="2439814"/>
            <a:ext cx="3317488" cy="770258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94097D9-21A3-1B20-E33F-A1EFEF7536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3338578" y="2520924"/>
            <a:ext cx="1315388" cy="586513"/>
          </a:xfrm>
          <a:prstGeom prst="rect">
            <a:avLst/>
          </a:prstGeom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FB49A73-A043-A627-92AB-24C17B6177DC}"/>
              </a:ext>
            </a:extLst>
          </p:cNvPr>
          <p:cNvCxnSpPr>
            <a:cxnSpLocks/>
          </p:cNvCxnSpPr>
          <p:nvPr/>
        </p:nvCxnSpPr>
        <p:spPr>
          <a:xfrm>
            <a:off x="3029149" y="2842615"/>
            <a:ext cx="960332" cy="2720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Arc 3">
            <a:extLst>
              <a:ext uri="{FF2B5EF4-FFF2-40B4-BE49-F238E27FC236}">
                <a16:creationId xmlns:a16="http://schemas.microsoft.com/office/drawing/2014/main" id="{714F4147-4815-D3EA-B561-7687BF9B2D1B}"/>
              </a:ext>
            </a:extLst>
          </p:cNvPr>
          <p:cNvSpPr>
            <a:spLocks/>
          </p:cNvSpPr>
          <p:nvPr/>
        </p:nvSpPr>
        <p:spPr bwMode="auto">
          <a:xfrm rot="5400000">
            <a:off x="2054341" y="4448183"/>
            <a:ext cx="870451" cy="891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Arc 4">
            <a:extLst>
              <a:ext uri="{FF2B5EF4-FFF2-40B4-BE49-F238E27FC236}">
                <a16:creationId xmlns:a16="http://schemas.microsoft.com/office/drawing/2014/main" id="{2447DA81-5FE8-A136-EB05-DA5DE67CA64C}"/>
              </a:ext>
            </a:extLst>
          </p:cNvPr>
          <p:cNvSpPr>
            <a:spLocks/>
          </p:cNvSpPr>
          <p:nvPr/>
        </p:nvSpPr>
        <p:spPr bwMode="auto">
          <a:xfrm rot="5400000" flipV="1">
            <a:off x="1790531" y="4475878"/>
            <a:ext cx="837095" cy="86962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5" name="Arc 5">
            <a:extLst>
              <a:ext uri="{FF2B5EF4-FFF2-40B4-BE49-F238E27FC236}">
                <a16:creationId xmlns:a16="http://schemas.microsoft.com/office/drawing/2014/main" id="{A291A6BE-B890-DA43-13BC-7651AFF8BF13}"/>
              </a:ext>
            </a:extLst>
          </p:cNvPr>
          <p:cNvSpPr>
            <a:spLocks/>
          </p:cNvSpPr>
          <p:nvPr/>
        </p:nvSpPr>
        <p:spPr bwMode="auto">
          <a:xfrm rot="7323309">
            <a:off x="1991947" y="3905389"/>
            <a:ext cx="833780" cy="975325"/>
          </a:xfrm>
          <a:custGeom>
            <a:avLst/>
            <a:gdLst>
              <a:gd name="G0" fmla="+- 0 0 0"/>
              <a:gd name="G1" fmla="+- 21019 0 0"/>
              <a:gd name="G2" fmla="+- 21600 0 0"/>
              <a:gd name="T0" fmla="*/ 4977 w 21600"/>
              <a:gd name="T1" fmla="*/ 0 h 22194"/>
              <a:gd name="T2" fmla="*/ 21568 w 21600"/>
              <a:gd name="T3" fmla="*/ 22194 h 22194"/>
              <a:gd name="T4" fmla="*/ 0 w 21600"/>
              <a:gd name="T5" fmla="*/ 21019 h 22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194" fill="none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</a:path>
              <a:path w="21600" h="22194" stroke="0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  <a:lnTo>
                  <a:pt x="0" y="21019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829D88B-ED7F-7FA1-279A-80CF5216983A}"/>
              </a:ext>
            </a:extLst>
          </p:cNvPr>
          <p:cNvCxnSpPr/>
          <p:nvPr/>
        </p:nvCxnSpPr>
        <p:spPr>
          <a:xfrm flipV="1">
            <a:off x="207130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00FC33F-9098-C058-00DB-75ED20D26C8B}"/>
              </a:ext>
            </a:extLst>
          </p:cNvPr>
          <p:cNvCxnSpPr/>
          <p:nvPr/>
        </p:nvCxnSpPr>
        <p:spPr>
          <a:xfrm flipV="1">
            <a:off x="261136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3A77777-3496-9E42-F5E7-E742844E0959}"/>
              </a:ext>
            </a:extLst>
          </p:cNvPr>
          <p:cNvCxnSpPr/>
          <p:nvPr/>
        </p:nvCxnSpPr>
        <p:spPr>
          <a:xfrm flipV="1">
            <a:off x="2341329" y="5329235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0A1CA1E-1B9C-4486-32A6-7D2CDB6E608D}"/>
              </a:ext>
            </a:extLst>
          </p:cNvPr>
          <p:cNvSpPr/>
          <p:nvPr/>
        </p:nvSpPr>
        <p:spPr>
          <a:xfrm>
            <a:off x="2125304" y="564848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en-US" i="1" dirty="0">
                <a:solidFill>
                  <a:srgbClr val="70AD47">
                    <a:lumMod val="75000"/>
                  </a:srgb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baseline="-250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3</a:t>
            </a:r>
            <a:endParaRPr lang="en-US" dirty="0">
              <a:solidFill>
                <a:srgbClr val="70AD47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E5F4C4E-92F9-8D80-54DA-C385A50C1F96}"/>
              </a:ext>
            </a:extLst>
          </p:cNvPr>
          <p:cNvSpPr txBox="1"/>
          <p:nvPr/>
        </p:nvSpPr>
        <p:spPr>
          <a:xfrm>
            <a:off x="2101774" y="4757382"/>
            <a:ext cx="50847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79C947B-01B4-EFB3-9DAC-392E95C01874}"/>
              </a:ext>
            </a:extLst>
          </p:cNvPr>
          <p:cNvSpPr/>
          <p:nvPr/>
        </p:nvSpPr>
        <p:spPr>
          <a:xfrm>
            <a:off x="1909282" y="3805744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en-US" i="1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baseline="-250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solidFill>
                  <a:srgbClr val="70AD47">
                    <a:lumMod val="75000"/>
                  </a:srgbClr>
                </a:solidFill>
                <a:cs typeface="Times New Roman" panose="02020603050405020304" pitchFamily="18" charset="0"/>
              </a:rPr>
              <a:t>    </a:t>
            </a:r>
            <a:r>
              <a:rPr lang="en-US" altLang="en-US" i="1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baseline="-25000" dirty="0">
                <a:solidFill>
                  <a:srgbClr val="70AD47">
                    <a:lumMod val="50000"/>
                  </a:srgbClr>
                </a:solidFill>
                <a:cs typeface="Times New Roman" panose="020206030504050203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FD8146E-FD5A-0E33-A5E6-B5D06F741907}"/>
                  </a:ext>
                </a:extLst>
              </p:cNvPr>
              <p:cNvSpPr txBox="1"/>
              <p:nvPr/>
            </p:nvSpPr>
            <p:spPr>
              <a:xfrm>
                <a:off x="4815759" y="4537259"/>
                <a:ext cx="88966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7200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FD8146E-FD5A-0E33-A5E6-B5D06F741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759" y="4537259"/>
                <a:ext cx="889667" cy="1107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37">
            <a:extLst>
              <a:ext uri="{FF2B5EF4-FFF2-40B4-BE49-F238E27FC236}">
                <a16:creationId xmlns:a16="http://schemas.microsoft.com/office/drawing/2014/main" id="{36276B0E-C205-7665-9C70-9F33FE64BB16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38">
            <a:extLst>
              <a:ext uri="{FF2B5EF4-FFF2-40B4-BE49-F238E27FC236}">
                <a16:creationId xmlns:a16="http://schemas.microsoft.com/office/drawing/2014/main" id="{B9574F43-1C88-2DE1-8B94-834A22D4C584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6">
            <a:extLst>
              <a:ext uri="{FF2B5EF4-FFF2-40B4-BE49-F238E27FC236}">
                <a16:creationId xmlns:a16="http://schemas.microsoft.com/office/drawing/2014/main" id="{EC27C080-9375-BD2B-58DD-21E476239941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39">
            <a:extLst>
              <a:ext uri="{FF2B5EF4-FFF2-40B4-BE49-F238E27FC236}">
                <a16:creationId xmlns:a16="http://schemas.microsoft.com/office/drawing/2014/main" id="{6E305D40-5C24-F038-65C2-2A78B369ED67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1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DBBCA-0129-779B-D183-B52A4498BC06}"/>
              </a:ext>
            </a:extLst>
          </p:cNvPr>
          <p:cNvGrpSpPr/>
          <p:nvPr/>
        </p:nvGrpSpPr>
        <p:grpSpPr>
          <a:xfrm>
            <a:off x="3531265" y="-226648"/>
            <a:ext cx="3575347" cy="5908991"/>
            <a:chOff x="4308326" y="-355112"/>
            <a:chExt cx="3575347" cy="59089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1401C4-E169-97B5-C46B-E360116929D5}"/>
                </a:ext>
              </a:extLst>
            </p:cNvPr>
            <p:cNvGrpSpPr/>
            <p:nvPr/>
          </p:nvGrpSpPr>
          <p:grpSpPr>
            <a:xfrm>
              <a:off x="4308326" y="-355112"/>
              <a:ext cx="3575347" cy="5474633"/>
              <a:chOff x="5517853" y="1207243"/>
              <a:chExt cx="2717768" cy="4161493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22689C3-A78A-708E-9188-633AE9FCDACD}"/>
                  </a:ext>
                </a:extLst>
              </p:cNvPr>
              <p:cNvGrpSpPr/>
              <p:nvPr/>
            </p:nvGrpSpPr>
            <p:grpSpPr>
              <a:xfrm>
                <a:off x="5517853" y="1207243"/>
                <a:ext cx="2717768" cy="3898646"/>
                <a:chOff x="3627911" y="1103421"/>
                <a:chExt cx="2717768" cy="3898646"/>
              </a:xfrm>
            </p:grpSpPr>
            <p:sp>
              <p:nvSpPr>
                <p:cNvPr id="118" name="Arc 117">
                  <a:extLst>
                    <a:ext uri="{FF2B5EF4-FFF2-40B4-BE49-F238E27FC236}">
                      <a16:creationId xmlns:a16="http://schemas.microsoft.com/office/drawing/2014/main" id="{8EA2FEA3-F4A6-4B99-2BDB-84CA23C556CD}"/>
                    </a:ext>
                  </a:extLst>
                </p:cNvPr>
                <p:cNvSpPr/>
                <p:nvPr/>
              </p:nvSpPr>
              <p:spPr>
                <a:xfrm rot="10800000">
                  <a:off x="4312231" y="2395997"/>
                  <a:ext cx="2033448" cy="2606070"/>
                </a:xfrm>
                <a:prstGeom prst="arc">
                  <a:avLst>
                    <a:gd name="adj1" fmla="val 17122834"/>
                    <a:gd name="adj2" fmla="val 0"/>
                  </a:avLst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Arc 118">
                  <a:extLst>
                    <a:ext uri="{FF2B5EF4-FFF2-40B4-BE49-F238E27FC236}">
                      <a16:creationId xmlns:a16="http://schemas.microsoft.com/office/drawing/2014/main" id="{906A5F54-2F7C-C4F8-C843-39BE7CD5806E}"/>
                    </a:ext>
                  </a:extLst>
                </p:cNvPr>
                <p:cNvSpPr/>
                <p:nvPr/>
              </p:nvSpPr>
              <p:spPr>
                <a:xfrm rot="10800000" flipH="1">
                  <a:off x="3627911" y="2395997"/>
                  <a:ext cx="2033449" cy="2606070"/>
                </a:xfrm>
                <a:prstGeom prst="arc">
                  <a:avLst>
                    <a:gd name="adj1" fmla="val 17123976"/>
                    <a:gd name="adj2" fmla="val 0"/>
                  </a:avLst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Arc 119">
                  <a:extLst>
                    <a:ext uri="{FF2B5EF4-FFF2-40B4-BE49-F238E27FC236}">
                      <a16:creationId xmlns:a16="http://schemas.microsoft.com/office/drawing/2014/main" id="{10C74DC6-A7D4-9C6F-4B19-DF8BF7B9D0A3}"/>
                    </a:ext>
                  </a:extLst>
                </p:cNvPr>
                <p:cNvSpPr/>
                <p:nvPr/>
              </p:nvSpPr>
              <p:spPr>
                <a:xfrm rot="10800000" flipH="1">
                  <a:off x="3853298" y="1103421"/>
                  <a:ext cx="2258060" cy="2606070"/>
                </a:xfrm>
                <a:prstGeom prst="arc">
                  <a:avLst>
                    <a:gd name="adj1" fmla="val 14251500"/>
                    <a:gd name="adj2" fmla="val 18199523"/>
                  </a:avLst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D416A88-008E-A3F7-3120-96AA101BAEA3}"/>
                    </a:ext>
                  </a:extLst>
                </p:cNvPr>
                <p:cNvCxnSpPr>
                  <a:cxnSpLocks/>
                  <a:endCxn id="120" idx="0"/>
                </p:cNvCxnSpPr>
                <p:nvPr/>
              </p:nvCxnSpPr>
              <p:spPr>
                <a:xfrm flipV="1">
                  <a:off x="4312231" y="3456622"/>
                  <a:ext cx="1712" cy="244316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895F457-0DAA-A97E-B5DD-90E8CC56787B}"/>
                    </a:ext>
                  </a:extLst>
                </p:cNvPr>
                <p:cNvCxnSpPr>
                  <a:cxnSpLocks/>
                  <a:endCxn id="120" idx="2"/>
                </p:cNvCxnSpPr>
                <p:nvPr/>
              </p:nvCxnSpPr>
              <p:spPr>
                <a:xfrm flipV="1">
                  <a:off x="5661360" y="3444460"/>
                  <a:ext cx="3467" cy="25647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4173BB3-26EC-CD0D-239F-5480E52AF7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8951" y="3168522"/>
                <a:ext cx="0" cy="565087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DEAC987-46BF-CA7C-E4B5-696BD71924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90032" y="3168522"/>
                <a:ext cx="0" cy="644790"/>
              </a:xfrm>
              <a:prstGeom prst="line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18251F7-0A7B-1348-F7BA-242498BAB9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9682" y="3168522"/>
                <a:ext cx="0" cy="565087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EE67EF0-D049-9CC1-99CB-59ED86B66E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1185" y="5026999"/>
                <a:ext cx="0" cy="34173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Arrow: Up-Down 132">
                <a:extLst>
                  <a:ext uri="{FF2B5EF4-FFF2-40B4-BE49-F238E27FC236}">
                    <a16:creationId xmlns:a16="http://schemas.microsoft.com/office/drawing/2014/main" id="{2C12A880-4543-73E3-4A2E-000F9CEA9944}"/>
                  </a:ext>
                </a:extLst>
              </p:cNvPr>
              <p:cNvSpPr/>
              <p:nvPr/>
            </p:nvSpPr>
            <p:spPr>
              <a:xfrm>
                <a:off x="6706724" y="3989966"/>
                <a:ext cx="342919" cy="717965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0425D93F-57D7-B131-E004-C9F65F2761E5}"/>
                    </a:ext>
                  </a:extLst>
                </p:cNvPr>
                <p:cNvSpPr txBox="1"/>
                <p:nvPr/>
              </p:nvSpPr>
              <p:spPr>
                <a:xfrm>
                  <a:off x="5381400" y="1633032"/>
                  <a:ext cx="156542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0425D93F-57D7-B131-E004-C9F65F276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400" y="1633032"/>
                  <a:ext cx="1565429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3C6BA36-36B8-FD81-2FDD-B26DCF83FC2B}"/>
                    </a:ext>
                  </a:extLst>
                </p:cNvPr>
                <p:cNvSpPr txBox="1"/>
                <p:nvPr/>
              </p:nvSpPr>
              <p:spPr>
                <a:xfrm>
                  <a:off x="5945899" y="5061436"/>
                  <a:ext cx="30400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3C6BA36-36B8-FD81-2FDD-B26DCF83F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899" y="5061436"/>
                  <a:ext cx="304005" cy="492443"/>
                </a:xfrm>
                <a:prstGeom prst="rect">
                  <a:avLst/>
                </a:prstGeom>
                <a:blipFill>
                  <a:blip r:embed="rId4"/>
                  <a:stretch>
                    <a:fillRect r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E94200E3-4484-6C24-1829-6721132C87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5751" y="2353504"/>
            <a:ext cx="5930917" cy="3233506"/>
          </a:xfrm>
          <a:prstGeom prst="rect">
            <a:avLst/>
          </a:prstGeom>
        </p:spPr>
      </p:pic>
      <p:sp>
        <p:nvSpPr>
          <p:cNvPr id="137" name="Content Placeholder 3">
            <a:extLst>
              <a:ext uri="{FF2B5EF4-FFF2-40B4-BE49-F238E27FC236}">
                <a16:creationId xmlns:a16="http://schemas.microsoft.com/office/drawing/2014/main" id="{B9611AC5-D9C4-3DBF-6DAE-93D2DF827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510" y="2143214"/>
            <a:ext cx="3405715" cy="1821498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700" dirty="0"/>
              <a:t>Add memory (time non-locality)</a:t>
            </a:r>
          </a:p>
          <a:p>
            <a:endParaRPr lang="en-US" dirty="0"/>
          </a:p>
        </p:txBody>
      </p:sp>
      <p:sp>
        <p:nvSpPr>
          <p:cNvPr id="138" name="文本框 29">
            <a:extLst>
              <a:ext uri="{FF2B5EF4-FFF2-40B4-BE49-F238E27FC236}">
                <a16:creationId xmlns:a16="http://schemas.microsoft.com/office/drawing/2014/main" id="{1C9C0E1B-2C63-7CBD-BFE1-B8BA0D400F43}"/>
              </a:ext>
            </a:extLst>
          </p:cNvPr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Self-organizing logic gate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sp>
        <p:nvSpPr>
          <p:cNvPr id="139" name="椭圆 37">
            <a:extLst>
              <a:ext uri="{FF2B5EF4-FFF2-40B4-BE49-F238E27FC236}">
                <a16:creationId xmlns:a16="http://schemas.microsoft.com/office/drawing/2014/main" id="{D54820D2-5879-CE39-A71C-C67851147C0E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38">
            <a:extLst>
              <a:ext uri="{FF2B5EF4-FFF2-40B4-BE49-F238E27FC236}">
                <a16:creationId xmlns:a16="http://schemas.microsoft.com/office/drawing/2014/main" id="{B60025D2-A73D-912C-77D0-4B5446F07A05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36">
            <a:extLst>
              <a:ext uri="{FF2B5EF4-FFF2-40B4-BE49-F238E27FC236}">
                <a16:creationId xmlns:a16="http://schemas.microsoft.com/office/drawing/2014/main" id="{233723A2-9277-E66A-D0FF-04B722836EC2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39">
            <a:extLst>
              <a:ext uri="{FF2B5EF4-FFF2-40B4-BE49-F238E27FC236}">
                <a16:creationId xmlns:a16="http://schemas.microsoft.com/office/drawing/2014/main" id="{F25219AC-E6B5-694C-F2ED-C5E5AB3DD580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7">
            <a:extLst>
              <a:ext uri="{FF2B5EF4-FFF2-40B4-BE49-F238E27FC236}">
                <a16:creationId xmlns:a16="http://schemas.microsoft.com/office/drawing/2014/main" id="{BFD0960B-003B-BC40-A81F-AF3B15D58B87}"/>
              </a:ext>
            </a:extLst>
          </p:cNvPr>
          <p:cNvSpPr txBox="1"/>
          <p:nvPr/>
        </p:nvSpPr>
        <p:spPr>
          <a:xfrm>
            <a:off x="4602480" y="6300218"/>
            <a:ext cx="763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Bearden, Sean RB, Yan Ru Pei, and Massimiliano Di Ventra. "Efficient solution of Boolean satisfiability problems with digital memcomputing."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Scientific reports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10.1 (2020): 1-8.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52314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Self-organizing logic gate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78C21-3F63-8679-7501-0D992A2AA63A}"/>
                  </a:ext>
                </a:extLst>
              </p:cNvPr>
              <p:cNvSpPr txBox="1"/>
              <p:nvPr/>
            </p:nvSpPr>
            <p:spPr>
              <a:xfrm>
                <a:off x="550102" y="5908144"/>
                <a:ext cx="2276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78C21-3F63-8679-7501-0D992A2AA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2" y="5908144"/>
                <a:ext cx="2276264" cy="369332"/>
              </a:xfrm>
              <a:prstGeom prst="rect">
                <a:avLst/>
              </a:prstGeom>
              <a:blipFill>
                <a:blip r:embed="rId3"/>
                <a:stretch>
                  <a:fillRect l="-1337" r="-80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29">
                <a:extLst>
                  <a:ext uri="{FF2B5EF4-FFF2-40B4-BE49-F238E27FC236}">
                    <a16:creationId xmlns:a16="http://schemas.microsoft.com/office/drawing/2014/main" id="{8289758C-56CF-7681-8413-DAE620120D6D}"/>
                  </a:ext>
                </a:extLst>
              </p:cNvPr>
              <p:cNvSpPr txBox="1"/>
              <p:nvPr/>
            </p:nvSpPr>
            <p:spPr>
              <a:xfrm>
                <a:off x="491076" y="1449878"/>
                <a:ext cx="19805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ea typeface="Microsoft YaHei" panose="020B0503020204020204" pitchFamily="34" charset="-122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800" dirty="0"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29">
                <a:extLst>
                  <a:ext uri="{FF2B5EF4-FFF2-40B4-BE49-F238E27FC236}">
                    <a16:creationId xmlns:a16="http://schemas.microsoft.com/office/drawing/2014/main" id="{8289758C-56CF-7681-8413-DAE620120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76" y="1449878"/>
                <a:ext cx="1980542" cy="523220"/>
              </a:xfrm>
              <a:prstGeom prst="rect">
                <a:avLst/>
              </a:prstGeom>
              <a:blipFill>
                <a:blip r:embed="rId4"/>
                <a:stretch>
                  <a:fillRect l="-370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F111F917-7CD6-1D4D-5BC9-0BAAC258167C}"/>
                  </a:ext>
                </a:extLst>
              </p:cNvPr>
              <p:cNvSpPr txBox="1"/>
              <p:nvPr/>
            </p:nvSpPr>
            <p:spPr>
              <a:xfrm>
                <a:off x="507933" y="5197867"/>
                <a:ext cx="198054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ea typeface="Microsoft YaHei" panose="020B0503020204020204" pitchFamily="34" charset="-122"/>
                  </a:rPr>
                  <a:t>Clauses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sz="2800" dirty="0"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F111F917-7CD6-1D4D-5BC9-0BAAC258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33" y="5197867"/>
                <a:ext cx="1980542" cy="557910"/>
              </a:xfrm>
              <a:prstGeom prst="rect">
                <a:avLst/>
              </a:prstGeom>
              <a:blipFill>
                <a:blip r:embed="rId5"/>
                <a:stretch>
                  <a:fillRect t="-10989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6990D-A3A2-00D6-8E46-4A53D6E5DD1F}"/>
              </a:ext>
            </a:extLst>
          </p:cNvPr>
          <p:cNvGrpSpPr/>
          <p:nvPr/>
        </p:nvGrpSpPr>
        <p:grpSpPr>
          <a:xfrm>
            <a:off x="1563648" y="1207243"/>
            <a:ext cx="6671973" cy="4161493"/>
            <a:chOff x="1177456" y="1541949"/>
            <a:chExt cx="6671973" cy="41614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9B2FBC-F62F-6BE1-A996-CCDEF4555E5F}"/>
                </a:ext>
              </a:extLst>
            </p:cNvPr>
            <p:cNvGrpSpPr/>
            <p:nvPr/>
          </p:nvGrpSpPr>
          <p:grpSpPr>
            <a:xfrm>
              <a:off x="1177456" y="1541949"/>
              <a:ext cx="2717768" cy="3898646"/>
              <a:chOff x="3627911" y="1103421"/>
              <a:chExt cx="2717768" cy="3898646"/>
            </a:xfrm>
          </p:grpSpPr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B77CC797-2C27-C0A6-179A-4B2D46CB528C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1339E02-3B08-CC87-A420-0EC4909A3F23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4673EFA6-092B-3589-ABFE-923F800FB53D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5459E2D-6505-762D-6092-593A8D6AC1D3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C852922-7071-EFF2-A3B8-53894C3D1698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C80FE8-A9E9-253C-ADD3-F4AE29433CAF}"/>
                </a:ext>
              </a:extLst>
            </p:cNvPr>
            <p:cNvGrpSpPr/>
            <p:nvPr/>
          </p:nvGrpSpPr>
          <p:grpSpPr>
            <a:xfrm>
              <a:off x="3143831" y="1541949"/>
              <a:ext cx="2717768" cy="3898646"/>
              <a:chOff x="3627911" y="1103421"/>
              <a:chExt cx="2717768" cy="3898646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C99D263-C5CF-FB3F-0CB4-31AE67378AFC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4D51EBB-9141-FA63-0E8E-DD413500C6EA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5569AEAD-823D-A829-1F60-0DE1A31FE35E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66F733A-3706-A0EE-96B9-310907FA31EF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BBDCF04-D0FF-FFA3-384D-761EFCCF7A98}"/>
                  </a:ext>
                </a:extLst>
              </p:cNvPr>
              <p:cNvCxnSpPr>
                <a:cxnSpLocks/>
                <a:endCxn id="66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EF0FBE-1C60-74E0-D624-B5947F58672A}"/>
                </a:ext>
              </a:extLst>
            </p:cNvPr>
            <p:cNvGrpSpPr/>
            <p:nvPr/>
          </p:nvGrpSpPr>
          <p:grpSpPr>
            <a:xfrm>
              <a:off x="5131661" y="1541949"/>
              <a:ext cx="2717768" cy="3898646"/>
              <a:chOff x="3627911" y="1103421"/>
              <a:chExt cx="2717768" cy="3898646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3E995CA5-931A-184C-35B5-7B2AAA5E4667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ADE72694-F17F-D78D-AFFE-20702289E68D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C9DFDBA-65DE-6905-F27F-6C7A8AF866AD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3001D50-DCA1-3E0E-E011-A9093EB2B53F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879DB4E-AC4E-3C4C-B7A3-0581E67B0B68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B07C6F-7313-743A-90C5-4F6289E45969}"/>
                </a:ext>
              </a:extLst>
            </p:cNvPr>
            <p:cNvCxnSpPr/>
            <p:nvPr/>
          </p:nvCxnSpPr>
          <p:spPr>
            <a:xfrm flipV="1">
              <a:off x="2194486" y="2638350"/>
              <a:ext cx="0" cy="14299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4A3E68-4EB1-46C5-9A4E-988DB8C08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563" y="2271941"/>
              <a:ext cx="0" cy="179637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827489-B492-32AC-1002-7FEF76B5A9F9}"/>
                </a:ext>
              </a:extLst>
            </p:cNvPr>
            <p:cNvCxnSpPr/>
            <p:nvPr/>
          </p:nvCxnSpPr>
          <p:spPr>
            <a:xfrm flipV="1">
              <a:off x="6122759" y="2638350"/>
              <a:ext cx="0" cy="14299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25D129-EE02-5010-387D-4A0784671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4682" y="2834525"/>
              <a:ext cx="0" cy="1313494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9E62D8-F37B-D880-CF75-B4B95F8BA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573" y="2271941"/>
              <a:ext cx="0" cy="1876078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2E4436-D17B-97D5-5515-617BD4E23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840" y="2834525"/>
              <a:ext cx="0" cy="1313494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70370E-41AF-BF29-0102-29F729465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060" y="3085822"/>
              <a:ext cx="0" cy="98249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427520-264A-A3A9-C0BD-B2BBF1B4D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9592" y="2271941"/>
              <a:ext cx="0" cy="1796375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BC596D-DE47-1170-CA73-54334C103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3490" y="3085822"/>
              <a:ext cx="0" cy="98249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DE34D5-1DEB-E74A-EAF5-26CEC6CA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486" y="2638350"/>
              <a:ext cx="392827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2496FA-7B86-A0AF-4CDF-83F693A83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4683" y="2846717"/>
              <a:ext cx="3955690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D53899-8C7E-3963-7D9F-1581FE4D7B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4060" y="3085822"/>
              <a:ext cx="3960861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A8C7F1-D6BC-190A-5196-20CBA393F6A5}"/>
                </a:ext>
              </a:extLst>
            </p:cNvPr>
            <p:cNvSpPr/>
            <p:nvPr/>
          </p:nvSpPr>
          <p:spPr>
            <a:xfrm>
              <a:off x="4078058" y="2591987"/>
              <a:ext cx="87243" cy="872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051A761-C159-8F3C-8FD8-055B81F077DD}"/>
                </a:ext>
              </a:extLst>
            </p:cNvPr>
            <p:cNvSpPr/>
            <p:nvPr/>
          </p:nvSpPr>
          <p:spPr>
            <a:xfrm>
              <a:off x="4457595" y="2807139"/>
              <a:ext cx="87243" cy="872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6D4E57-4E8E-B8A6-2209-0312F903AC32}"/>
                </a:ext>
              </a:extLst>
            </p:cNvPr>
            <p:cNvSpPr/>
            <p:nvPr/>
          </p:nvSpPr>
          <p:spPr>
            <a:xfrm>
              <a:off x="4824718" y="3042200"/>
              <a:ext cx="87243" cy="872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B574CD1-5C23-B2A4-E6E8-B003D897DA9F}"/>
                    </a:ext>
                  </a:extLst>
                </p:cNvPr>
                <p:cNvSpPr txBox="1"/>
                <p:nvPr/>
              </p:nvSpPr>
              <p:spPr>
                <a:xfrm>
                  <a:off x="3978097" y="1904130"/>
                  <a:ext cx="11730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D91A12D-5021-42BE-A9B2-E4F225326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097" y="1904130"/>
                  <a:ext cx="117307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64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0BDA4E-5062-4AFE-5D9E-BDA7A194F9EE}"/>
                </a:ext>
              </a:extLst>
            </p:cNvPr>
            <p:cNvGrpSpPr/>
            <p:nvPr/>
          </p:nvGrpSpPr>
          <p:grpSpPr>
            <a:xfrm>
              <a:off x="3974675" y="3488632"/>
              <a:ext cx="294008" cy="329226"/>
              <a:chOff x="860060" y="3992612"/>
              <a:chExt cx="294008" cy="32922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59FBFEB-BC55-83C7-9D89-23A0FB8BE350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BECDE3E2-9AF1-3E29-060F-ED7CCCD092AD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DE3C0C-84F7-E8A6-D6E5-2CFFB3FA3290}"/>
                </a:ext>
              </a:extLst>
            </p:cNvPr>
            <p:cNvGrpSpPr/>
            <p:nvPr/>
          </p:nvGrpSpPr>
          <p:grpSpPr>
            <a:xfrm>
              <a:off x="4361040" y="3488632"/>
              <a:ext cx="294008" cy="329226"/>
              <a:chOff x="860060" y="3992612"/>
              <a:chExt cx="294008" cy="329226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F11DE48-06C6-D60C-925B-549B1B6FCA5E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DCF836BB-71F6-5C7C-A62B-692842FA0653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3AAB724-A7C3-B0EB-3B94-C1BDB25721E3}"/>
                </a:ext>
              </a:extLst>
            </p:cNvPr>
            <p:cNvGrpSpPr/>
            <p:nvPr/>
          </p:nvGrpSpPr>
          <p:grpSpPr>
            <a:xfrm>
              <a:off x="6357080" y="3488632"/>
              <a:ext cx="294008" cy="329226"/>
              <a:chOff x="860060" y="3992612"/>
              <a:chExt cx="294008" cy="329226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E109939-5318-EC20-0593-C94EE2CD8349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DDCBE379-ED70-4355-12A3-B3B935A3CC89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A21AE49-919A-B25A-6F32-9866BD505D25}"/>
                </a:ext>
              </a:extLst>
            </p:cNvPr>
            <p:cNvGrpSpPr/>
            <p:nvPr/>
          </p:nvGrpSpPr>
          <p:grpSpPr>
            <a:xfrm>
              <a:off x="6729228" y="3488632"/>
              <a:ext cx="294008" cy="329226"/>
              <a:chOff x="860060" y="3992612"/>
              <a:chExt cx="294008" cy="32922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B77971-5C3F-C470-FBC0-A51DDC71881C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28D79C66-37FC-CF19-5C5A-9A5B94988A8F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7B0C75-40D5-A04C-0DCD-6B2553AB8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968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46FBAF-F5A6-653A-6A97-2AE73843A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327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AABA55E-E10A-0670-1210-32F17D321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93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2F575A-AB1D-5111-74D1-D2EB8AAFB488}"/>
                  </a:ext>
                </a:extLst>
              </p:cNvPr>
              <p:cNvSpPr txBox="1"/>
              <p:nvPr/>
            </p:nvSpPr>
            <p:spPr>
              <a:xfrm>
                <a:off x="2439688" y="5318263"/>
                <a:ext cx="9080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2F575A-AB1D-5111-74D1-D2EB8AAFB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688" y="5318263"/>
                <a:ext cx="908069" cy="369332"/>
              </a:xfrm>
              <a:prstGeom prst="rect">
                <a:avLst/>
              </a:prstGeom>
              <a:blipFill>
                <a:blip r:embed="rId9"/>
                <a:stretch>
                  <a:fillRect l="-4027" r="-805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Up-Down 80">
            <a:extLst>
              <a:ext uri="{FF2B5EF4-FFF2-40B4-BE49-F238E27FC236}">
                <a16:creationId xmlns:a16="http://schemas.microsoft.com/office/drawing/2014/main" id="{B6C2EE2B-4A60-055E-36B1-16F43255D9A9}"/>
              </a:ext>
            </a:extLst>
          </p:cNvPr>
          <p:cNvSpPr/>
          <p:nvPr/>
        </p:nvSpPr>
        <p:spPr>
          <a:xfrm>
            <a:off x="2766164" y="3989966"/>
            <a:ext cx="342919" cy="7179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Up-Down 81">
            <a:extLst>
              <a:ext uri="{FF2B5EF4-FFF2-40B4-BE49-F238E27FC236}">
                <a16:creationId xmlns:a16="http://schemas.microsoft.com/office/drawing/2014/main" id="{9BF51BCD-C783-640D-D487-0D17CB757F4C}"/>
              </a:ext>
            </a:extLst>
          </p:cNvPr>
          <p:cNvSpPr/>
          <p:nvPr/>
        </p:nvSpPr>
        <p:spPr>
          <a:xfrm>
            <a:off x="4712979" y="3989966"/>
            <a:ext cx="342919" cy="7179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Up-Down 82">
            <a:extLst>
              <a:ext uri="{FF2B5EF4-FFF2-40B4-BE49-F238E27FC236}">
                <a16:creationId xmlns:a16="http://schemas.microsoft.com/office/drawing/2014/main" id="{0FE04362-0DC1-57CA-B02B-932F9E463E14}"/>
              </a:ext>
            </a:extLst>
          </p:cNvPr>
          <p:cNvSpPr/>
          <p:nvPr/>
        </p:nvSpPr>
        <p:spPr>
          <a:xfrm>
            <a:off x="6706724" y="3989966"/>
            <a:ext cx="342919" cy="7179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B5AF3F87-6E88-E410-C002-E985EE52E799}"/>
              </a:ext>
            </a:extLst>
          </p:cNvPr>
          <p:cNvSpPr/>
          <p:nvPr/>
        </p:nvSpPr>
        <p:spPr>
          <a:xfrm>
            <a:off x="1216221" y="2407841"/>
            <a:ext cx="528812" cy="2385084"/>
          </a:xfrm>
          <a:prstGeom prst="upArrow">
            <a:avLst>
              <a:gd name="adj1" fmla="val 50000"/>
              <a:gd name="adj2" fmla="val 665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D5EC336-3817-6629-CCA1-0DA7409BEA9A}"/>
                  </a:ext>
                </a:extLst>
              </p:cNvPr>
              <p:cNvSpPr txBox="1"/>
              <p:nvPr/>
            </p:nvSpPr>
            <p:spPr>
              <a:xfrm>
                <a:off x="4405391" y="5318263"/>
                <a:ext cx="915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D5EC336-3817-6629-CCA1-0DA7409BE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91" y="5318263"/>
                <a:ext cx="915186" cy="369332"/>
              </a:xfrm>
              <a:prstGeom prst="rect">
                <a:avLst/>
              </a:prstGeom>
              <a:blipFill>
                <a:blip r:embed="rId10"/>
                <a:stretch>
                  <a:fillRect l="-4667" r="-73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B66BE6-1CFA-039F-B399-F34163C6E64F}"/>
                  </a:ext>
                </a:extLst>
              </p:cNvPr>
              <p:cNvSpPr txBox="1"/>
              <p:nvPr/>
            </p:nvSpPr>
            <p:spPr>
              <a:xfrm>
                <a:off x="6400843" y="5318263"/>
                <a:ext cx="915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B66BE6-1CFA-039F-B399-F34163C6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43" y="5318263"/>
                <a:ext cx="915186" cy="369332"/>
              </a:xfrm>
              <a:prstGeom prst="rect">
                <a:avLst/>
              </a:prstGeom>
              <a:blipFill>
                <a:blip r:embed="rId11"/>
                <a:stretch>
                  <a:fillRect l="-4000" r="-8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2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Computing, the Turing way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6">
            <a:extLst>
              <a:ext uri="{FF2B5EF4-FFF2-40B4-BE49-F238E27FC236}">
                <a16:creationId xmlns:a16="http://schemas.microsoft.com/office/drawing/2014/main" id="{B0B3643F-2A55-CF59-1FF8-1D253B42C5BC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39">
            <a:extLst>
              <a:ext uri="{FF2B5EF4-FFF2-40B4-BE49-F238E27FC236}">
                <a16:creationId xmlns:a16="http://schemas.microsoft.com/office/drawing/2014/main" id="{74F85BDE-D963-9C7B-CC15-3B748B11CFD3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8C2269-733E-842A-4727-31D9D2014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28" y="2961489"/>
            <a:ext cx="8057143" cy="397142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D72BE-4746-7BB6-1DD6-C07E3ECED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469" y="2112399"/>
            <a:ext cx="2918460" cy="8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From problem to solution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919CB-C025-779C-2DDE-C51B9694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13" y="1617671"/>
            <a:ext cx="4224444" cy="249626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2EFC85-948B-0076-608C-8C3EC410FE8A}"/>
              </a:ext>
            </a:extLst>
          </p:cNvPr>
          <p:cNvSpPr/>
          <p:nvPr/>
        </p:nvSpPr>
        <p:spPr>
          <a:xfrm>
            <a:off x="1547544" y="1610451"/>
            <a:ext cx="2290714" cy="735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Problem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27DFF-7BBB-B933-7722-E92D9508289C}"/>
              </a:ext>
            </a:extLst>
          </p:cNvPr>
          <p:cNvSpPr/>
          <p:nvPr/>
        </p:nvSpPr>
        <p:spPr>
          <a:xfrm>
            <a:off x="1138252" y="3006951"/>
            <a:ext cx="3109298" cy="9667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Boolean circuit representation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E94735-76C2-2FC9-0055-82766CEA15AA}"/>
              </a:ext>
            </a:extLst>
          </p:cNvPr>
          <p:cNvSpPr/>
          <p:nvPr/>
        </p:nvSpPr>
        <p:spPr>
          <a:xfrm>
            <a:off x="1878256" y="4634928"/>
            <a:ext cx="1629290" cy="6474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SOLG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77B8BF-267D-D286-82AA-CD1E5BB648CE}"/>
              </a:ext>
            </a:extLst>
          </p:cNvPr>
          <p:cNvSpPr/>
          <p:nvPr/>
        </p:nvSpPr>
        <p:spPr>
          <a:xfrm>
            <a:off x="4768103" y="4475258"/>
            <a:ext cx="3109298" cy="9667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Build / simulate dynamics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523164-E2FF-8D2E-EF07-414B1E5D463E}"/>
              </a:ext>
            </a:extLst>
          </p:cNvPr>
          <p:cNvSpPr/>
          <p:nvPr/>
        </p:nvSpPr>
        <p:spPr>
          <a:xfrm>
            <a:off x="9418001" y="4634928"/>
            <a:ext cx="1629290" cy="6474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Solution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71D540-B48D-C54A-2E64-10804FD122D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692901" y="2345741"/>
            <a:ext cx="0" cy="6612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376C65-CD2C-4CC9-68EC-62C81CC00DB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92901" y="3973718"/>
            <a:ext cx="0" cy="6612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3D8284-926B-8977-2D64-ABC20D949B1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07546" y="4958641"/>
            <a:ext cx="126055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32F3D0E-9788-85C9-EAC8-57C09F10779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877401" y="4958641"/>
            <a:ext cx="1540600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椭圆 37">
            <a:extLst>
              <a:ext uri="{FF2B5EF4-FFF2-40B4-BE49-F238E27FC236}">
                <a16:creationId xmlns:a16="http://schemas.microsoft.com/office/drawing/2014/main" id="{6611465D-1903-1348-E7A7-1CDFA834E4B4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38">
            <a:extLst>
              <a:ext uri="{FF2B5EF4-FFF2-40B4-BE49-F238E27FC236}">
                <a16:creationId xmlns:a16="http://schemas.microsoft.com/office/drawing/2014/main" id="{8DCCC6BA-8099-5807-0C73-7B2F25848CE9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36">
            <a:extLst>
              <a:ext uri="{FF2B5EF4-FFF2-40B4-BE49-F238E27FC236}">
                <a16:creationId xmlns:a16="http://schemas.microsoft.com/office/drawing/2014/main" id="{0739F2EA-536A-5DC3-D71D-8E4F1BD44B19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39">
            <a:extLst>
              <a:ext uri="{FF2B5EF4-FFF2-40B4-BE49-F238E27FC236}">
                <a16:creationId xmlns:a16="http://schemas.microsoft.com/office/drawing/2014/main" id="{15067F19-9CFE-B576-7B1B-AB58CBDB7865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6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28803" y="426402"/>
                <a:ext cx="60531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2B579A"/>
                    </a:solidFill>
                    <a:ea typeface="Microsoft YaHei" panose="020B0503020204020204" pitchFamily="34" charset="-122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rgbClr val="2B579A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1073=</m:t>
                    </m:r>
                  </m:oMath>
                </a14:m>
                <a:endParaRPr lang="zh-CN" altLang="en-US" sz="4000" dirty="0">
                  <a:solidFill>
                    <a:srgbClr val="2B579A"/>
                  </a:solidFill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03" y="426402"/>
                <a:ext cx="6053143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37">
            <a:extLst>
              <a:ext uri="{FF2B5EF4-FFF2-40B4-BE49-F238E27FC236}">
                <a16:creationId xmlns:a16="http://schemas.microsoft.com/office/drawing/2014/main" id="{6611465D-1903-1348-E7A7-1CDFA834E4B4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38">
            <a:extLst>
              <a:ext uri="{FF2B5EF4-FFF2-40B4-BE49-F238E27FC236}">
                <a16:creationId xmlns:a16="http://schemas.microsoft.com/office/drawing/2014/main" id="{8DCCC6BA-8099-5807-0C73-7B2F25848CE9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36">
            <a:extLst>
              <a:ext uri="{FF2B5EF4-FFF2-40B4-BE49-F238E27FC236}">
                <a16:creationId xmlns:a16="http://schemas.microsoft.com/office/drawing/2014/main" id="{0739F2EA-536A-5DC3-D71D-8E4F1BD44B19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39">
            <a:extLst>
              <a:ext uri="{FF2B5EF4-FFF2-40B4-BE49-F238E27FC236}">
                <a16:creationId xmlns:a16="http://schemas.microsoft.com/office/drawing/2014/main" id="{15067F19-9CFE-B576-7B1B-AB58CBDB7865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factorization-video">
            <a:hlinkClick r:id="" action="ppaction://media"/>
            <a:extLst>
              <a:ext uri="{FF2B5EF4-FFF2-40B4-BE49-F238E27FC236}">
                <a16:creationId xmlns:a16="http://schemas.microsoft.com/office/drawing/2014/main" id="{4255145C-68C2-6572-B4D6-F4CE6F55D5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4705" y="1888644"/>
            <a:ext cx="6230379" cy="4912414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68FA852D-879F-5173-5096-E60BC49F1201}"/>
              </a:ext>
            </a:extLst>
          </p:cNvPr>
          <p:cNvSpPr/>
          <p:nvPr/>
        </p:nvSpPr>
        <p:spPr>
          <a:xfrm>
            <a:off x="10039546" y="2028733"/>
            <a:ext cx="500423" cy="4513971"/>
          </a:xfrm>
          <a:prstGeom prst="rightBrace">
            <a:avLst>
              <a:gd name="adj1" fmla="val 224966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DFDD0A-890F-1471-B0A7-CCAC36AED979}"/>
                  </a:ext>
                </a:extLst>
              </p:cNvPr>
              <p:cNvSpPr txBox="1"/>
              <p:nvPr/>
            </p:nvSpPr>
            <p:spPr>
              <a:xfrm>
                <a:off x="6528230" y="1217027"/>
                <a:ext cx="3098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DFDD0A-890F-1471-B0A7-CCAC36AE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30" y="1217027"/>
                <a:ext cx="309823" cy="369332"/>
              </a:xfrm>
              <a:prstGeom prst="rect">
                <a:avLst/>
              </a:prstGeom>
              <a:blipFill>
                <a:blip r:embed="rId7"/>
                <a:stretch>
                  <a:fillRect l="-35294" r="-4313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42DF7131-E541-C282-C73B-A0FA94ED0B66}"/>
              </a:ext>
            </a:extLst>
          </p:cNvPr>
          <p:cNvSpPr/>
          <p:nvPr/>
        </p:nvSpPr>
        <p:spPr>
          <a:xfrm rot="16200000">
            <a:off x="6562988" y="-354311"/>
            <a:ext cx="240309" cy="4089253"/>
          </a:xfrm>
          <a:prstGeom prst="rightBrace">
            <a:avLst>
              <a:gd name="adj1" fmla="val 104450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76BC8F-AE83-31FB-37EE-A230E501364F}"/>
                  </a:ext>
                </a:extLst>
              </p:cNvPr>
              <p:cNvSpPr txBox="1"/>
              <p:nvPr/>
            </p:nvSpPr>
            <p:spPr>
              <a:xfrm>
                <a:off x="10539969" y="4101051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76BC8F-AE83-31FB-37EE-A230E5013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969" y="4101051"/>
                <a:ext cx="408766" cy="369332"/>
              </a:xfrm>
              <a:prstGeom prst="rect">
                <a:avLst/>
              </a:prstGeom>
              <a:blipFill>
                <a:blip r:embed="rId8"/>
                <a:stretch>
                  <a:fillRect l="-17910" r="-179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42297A-F41B-1BBC-4CDA-C6F961038253}"/>
                  </a:ext>
                </a:extLst>
              </p:cNvPr>
              <p:cNvSpPr txBox="1"/>
              <p:nvPr/>
            </p:nvSpPr>
            <p:spPr>
              <a:xfrm>
                <a:off x="3105348" y="424963"/>
                <a:ext cx="609442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solidFill>
                            <a:srgbClr val="2B579A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29×37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42297A-F41B-1BBC-4CDA-C6F961038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348" y="424963"/>
                <a:ext cx="6094428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8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4" grpId="0"/>
      <p:bldP spid="16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Boolean Satisfiability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51B49-5106-2753-0DB5-54B32F2BC5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752" y="1617285"/>
            <a:ext cx="8733693" cy="5269664"/>
          </a:xfrm>
          <a:prstGeom prst="rect">
            <a:avLst/>
          </a:prstGeom>
        </p:spPr>
      </p:pic>
      <p:sp>
        <p:nvSpPr>
          <p:cNvPr id="13" name="文本框 7">
            <a:extLst>
              <a:ext uri="{FF2B5EF4-FFF2-40B4-BE49-F238E27FC236}">
                <a16:creationId xmlns:a16="http://schemas.microsoft.com/office/drawing/2014/main" id="{26270D0A-7130-EA2A-A168-C9BD6BAE7913}"/>
              </a:ext>
            </a:extLst>
          </p:cNvPr>
          <p:cNvSpPr txBox="1"/>
          <p:nvPr/>
        </p:nvSpPr>
        <p:spPr>
          <a:xfrm>
            <a:off x="5912164" y="6425284"/>
            <a:ext cx="636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Bearden, Sean RB, Yan Ru Pei, and Massimiliano Di Ventra. "Efficient solution of Boolean satisfiability problems with digital memcomputing."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Scientific reports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10.1 (2020): 1-8.</a:t>
            </a:r>
            <a:endParaRPr lang="en-US" altLang="zh-CN" sz="1200" b="1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F6B7E8-D1EF-DAF4-C5D3-2CAB224BDF7E}"/>
              </a:ext>
            </a:extLst>
          </p:cNvPr>
          <p:cNvCxnSpPr>
            <a:cxnSpLocks/>
          </p:cNvCxnSpPr>
          <p:nvPr/>
        </p:nvCxnSpPr>
        <p:spPr>
          <a:xfrm flipV="1">
            <a:off x="3650251" y="1563790"/>
            <a:ext cx="1462712" cy="608556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483BB1-A4FB-D8B7-9541-7B2619F73C9E}"/>
              </a:ext>
            </a:extLst>
          </p:cNvPr>
          <p:cNvSpPr txBox="1"/>
          <p:nvPr/>
        </p:nvSpPr>
        <p:spPr>
          <a:xfrm>
            <a:off x="3910859" y="1161069"/>
            <a:ext cx="452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&gt; age of the Universe (&gt;10</a:t>
            </a:r>
            <a:r>
              <a:rPr lang="en-US" baseline="30000" dirty="0">
                <a:solidFill>
                  <a:srgbClr val="000000"/>
                </a:solidFill>
              </a:rPr>
              <a:t>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years)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FF4FCF-EB11-4C35-09DE-18969C274BE8}"/>
              </a:ext>
            </a:extLst>
          </p:cNvPr>
          <p:cNvCxnSpPr>
            <a:cxnSpLocks/>
          </p:cNvCxnSpPr>
          <p:nvPr/>
        </p:nvCxnSpPr>
        <p:spPr>
          <a:xfrm flipV="1">
            <a:off x="6519073" y="1499363"/>
            <a:ext cx="243155" cy="897650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E9F54E-DCA2-9552-FC38-25024B8EB728}"/>
              </a:ext>
            </a:extLst>
          </p:cNvPr>
          <p:cNvCxnSpPr>
            <a:cxnSpLocks/>
          </p:cNvCxnSpPr>
          <p:nvPr/>
        </p:nvCxnSpPr>
        <p:spPr>
          <a:xfrm>
            <a:off x="4828602" y="2904948"/>
            <a:ext cx="4711526" cy="1791046"/>
          </a:xfrm>
          <a:prstGeom prst="line">
            <a:avLst/>
          </a:prstGeom>
          <a:ln w="285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D6BB27-43B6-CD6C-A1DE-7F179408B0F2}"/>
              </a:ext>
            </a:extLst>
          </p:cNvPr>
          <p:cNvSpPr txBox="1"/>
          <p:nvPr/>
        </p:nvSpPr>
        <p:spPr>
          <a:xfrm>
            <a:off x="9540128" y="4465161"/>
            <a:ext cx="150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~ 15 hours</a:t>
            </a:r>
          </a:p>
        </p:txBody>
      </p:sp>
    </p:spTree>
    <p:extLst>
      <p:ext uri="{BB962C8B-B14F-4D97-AF65-F5344CB8AC3E}">
        <p14:creationId xmlns:p14="http://schemas.microsoft.com/office/powerpoint/2010/main" val="37354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51951" y="6376072"/>
            <a:ext cx="688803" cy="68880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93252" y="5853372"/>
            <a:ext cx="688807" cy="688807"/>
          </a:xfrm>
          <a:prstGeom prst="ellipse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725011" y="6225460"/>
            <a:ext cx="786258" cy="7862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06377" y="5769939"/>
            <a:ext cx="1284592" cy="1284592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386077" y="5857394"/>
            <a:ext cx="497256" cy="497256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65421" y="5760710"/>
            <a:ext cx="331504" cy="33150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550355" y="3013501"/>
            <a:ext cx="5091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 </a:t>
            </a:r>
          </a:p>
        </p:txBody>
      </p:sp>
      <p:sp>
        <p:nvSpPr>
          <p:cNvPr id="16" name="椭圆 15"/>
          <p:cNvSpPr/>
          <p:nvPr/>
        </p:nvSpPr>
        <p:spPr>
          <a:xfrm flipV="1">
            <a:off x="3133630" y="-278588"/>
            <a:ext cx="1328050" cy="1328050"/>
          </a:xfrm>
          <a:prstGeom prst="ellipse">
            <a:avLst/>
          </a:prstGeom>
          <a:ln>
            <a:noFill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4771824" y="-318612"/>
            <a:ext cx="777821" cy="777821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5834776" y="271636"/>
            <a:ext cx="777826" cy="777826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7112799" y="-258585"/>
            <a:ext cx="887871" cy="8878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333916" y="-306931"/>
            <a:ext cx="1450608" cy="1450608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2286980" y="511738"/>
            <a:ext cx="561520" cy="561520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1533824" y="-368602"/>
            <a:ext cx="786975" cy="786975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10117770" y="483400"/>
            <a:ext cx="561520" cy="5615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V="1">
            <a:off x="6819661" y="779752"/>
            <a:ext cx="374347" cy="374347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9" y="4868087"/>
            <a:ext cx="4139025" cy="3061409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B2F276-A707-6E4A-0F8D-6EDC32629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749" y="1413867"/>
            <a:ext cx="3178042" cy="4173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E6036-E80A-8F40-BE7E-DFB4D7D413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86" y="1167966"/>
            <a:ext cx="1489954" cy="1489954"/>
          </a:xfrm>
          <a:prstGeom prst="rect">
            <a:avLst/>
          </a:prstGeom>
        </p:spPr>
      </p:pic>
      <p:pic>
        <p:nvPicPr>
          <p:cNvPr id="9" name="ucsd-logo-1.jpg">
            <a:extLst>
              <a:ext uri="{FF2B5EF4-FFF2-40B4-BE49-F238E27FC236}">
                <a16:creationId xmlns:a16="http://schemas.microsoft.com/office/drawing/2014/main" id="{7E2D47C6-42B2-8E1A-FE31-C997059ADB1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74" y="2669628"/>
            <a:ext cx="3690481" cy="139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A27D0-0B9E-2AB8-A805-9DA7E5D706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27299"/>
          <a:stretch/>
        </p:blipFill>
        <p:spPr>
          <a:xfrm>
            <a:off x="-1167521" y="3927571"/>
            <a:ext cx="6189664" cy="1006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Computing with physics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6">
            <a:extLst>
              <a:ext uri="{FF2B5EF4-FFF2-40B4-BE49-F238E27FC236}">
                <a16:creationId xmlns:a16="http://schemas.microsoft.com/office/drawing/2014/main" id="{B0B3643F-2A55-CF59-1FF8-1D253B42C5BC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39">
            <a:extLst>
              <a:ext uri="{FF2B5EF4-FFF2-40B4-BE49-F238E27FC236}">
                <a16:creationId xmlns:a16="http://schemas.microsoft.com/office/drawing/2014/main" id="{74F85BDE-D963-9C7B-CC15-3B748B11CFD3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24A506-9BCE-4192-A07B-D2998660DB04}"/>
              </a:ext>
            </a:extLst>
          </p:cNvPr>
          <p:cNvGrpSpPr/>
          <p:nvPr/>
        </p:nvGrpSpPr>
        <p:grpSpPr>
          <a:xfrm>
            <a:off x="4325914" y="455821"/>
            <a:ext cx="3540171" cy="6161459"/>
            <a:chOff x="3130749" y="1226433"/>
            <a:chExt cx="2973636" cy="517543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BB1D92-4556-4DC5-AA3A-FB6A22556B85}"/>
                </a:ext>
              </a:extLst>
            </p:cNvPr>
            <p:cNvGrpSpPr/>
            <p:nvPr/>
          </p:nvGrpSpPr>
          <p:grpSpPr>
            <a:xfrm>
              <a:off x="3130749" y="1226433"/>
              <a:ext cx="2973636" cy="4862634"/>
              <a:chOff x="4166236" y="960418"/>
              <a:chExt cx="2973636" cy="4862634"/>
            </a:xfrm>
            <a:scene3d>
              <a:camera prst="perspectiveRelaxedModerately" fov="4800000"/>
              <a:lightRig rig="threePt" dir="t"/>
            </a:scene3d>
          </p:grpSpPr>
          <p:sp>
            <p:nvSpPr>
              <p:cNvPr id="18" name="Rounded Rectangle 59">
                <a:extLst>
                  <a:ext uri="{FF2B5EF4-FFF2-40B4-BE49-F238E27FC236}">
                    <a16:creationId xmlns:a16="http://schemas.microsoft.com/office/drawing/2014/main" id="{349D22D7-9E52-4902-81B4-B74FD53FCFED}"/>
                  </a:ext>
                </a:extLst>
              </p:cNvPr>
              <p:cNvSpPr/>
              <p:nvPr/>
            </p:nvSpPr>
            <p:spPr>
              <a:xfrm>
                <a:off x="4223792" y="960418"/>
                <a:ext cx="2861187" cy="48448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FF63C9-B3B7-4CC3-AEFA-83B1526C07D6}"/>
                  </a:ext>
                </a:extLst>
              </p:cNvPr>
              <p:cNvSpPr/>
              <p:nvPr/>
            </p:nvSpPr>
            <p:spPr>
              <a:xfrm>
                <a:off x="4688329" y="1835224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19BAD9C-FF18-4189-A934-E66F99EE9B43}"/>
                  </a:ext>
                </a:extLst>
              </p:cNvPr>
              <p:cNvSpPr/>
              <p:nvPr/>
            </p:nvSpPr>
            <p:spPr>
              <a:xfrm>
                <a:off x="5931394" y="2555532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4A98D76-286D-4318-BC24-CCF49F86D05F}"/>
                  </a:ext>
                </a:extLst>
              </p:cNvPr>
              <p:cNvSpPr/>
              <p:nvPr/>
            </p:nvSpPr>
            <p:spPr>
              <a:xfrm>
                <a:off x="4592790" y="3048279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6278A2C-BFC9-47FD-A87E-43274AB0CD9C}"/>
                  </a:ext>
                </a:extLst>
              </p:cNvPr>
              <p:cNvSpPr/>
              <p:nvPr/>
            </p:nvSpPr>
            <p:spPr>
              <a:xfrm>
                <a:off x="6318610" y="1558047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C9B40AC-078F-4B1A-998A-16C612E307F8}"/>
                  </a:ext>
                </a:extLst>
              </p:cNvPr>
              <p:cNvSpPr/>
              <p:nvPr/>
            </p:nvSpPr>
            <p:spPr>
              <a:xfrm>
                <a:off x="5140312" y="3731892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706566D-6C1D-4BFE-9DAE-6D2C07AA038F}"/>
                  </a:ext>
                </a:extLst>
              </p:cNvPr>
              <p:cNvSpPr/>
              <p:nvPr/>
            </p:nvSpPr>
            <p:spPr>
              <a:xfrm>
                <a:off x="4592790" y="4677976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43D939C-1393-486E-ACF1-63AFE2AC2800}"/>
                  </a:ext>
                </a:extLst>
              </p:cNvPr>
              <p:cNvSpPr/>
              <p:nvPr/>
            </p:nvSpPr>
            <p:spPr>
              <a:xfrm>
                <a:off x="6318610" y="4107976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4A5F512-4721-433B-9E7F-1B47FB6E554F}"/>
                  </a:ext>
                </a:extLst>
              </p:cNvPr>
              <p:cNvGrpSpPr/>
              <p:nvPr/>
            </p:nvGrpSpPr>
            <p:grpSpPr>
              <a:xfrm>
                <a:off x="4898739" y="960420"/>
                <a:ext cx="1521295" cy="247125"/>
                <a:chOff x="1490952" y="1231490"/>
                <a:chExt cx="1206998" cy="453321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65" name="Right Triangle 64">
                  <a:extLst>
                    <a:ext uri="{FF2B5EF4-FFF2-40B4-BE49-F238E27FC236}">
                      <a16:creationId xmlns:a16="http://schemas.microsoft.com/office/drawing/2014/main" id="{192C8288-AF93-4A7D-B7C0-B219A93FEA8A}"/>
                    </a:ext>
                  </a:extLst>
                </p:cNvPr>
                <p:cNvSpPr/>
                <p:nvPr/>
              </p:nvSpPr>
              <p:spPr>
                <a:xfrm rot="5400000">
                  <a:off x="1465395" y="1257047"/>
                  <a:ext cx="453321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ight Triangle 65">
                  <a:extLst>
                    <a:ext uri="{FF2B5EF4-FFF2-40B4-BE49-F238E27FC236}">
                      <a16:creationId xmlns:a16="http://schemas.microsoft.com/office/drawing/2014/main" id="{EFF4E0C6-5855-475F-9CFD-1A6DFAADA9CD}"/>
                    </a:ext>
                  </a:extLst>
                </p:cNvPr>
                <p:cNvSpPr/>
                <p:nvPr/>
              </p:nvSpPr>
              <p:spPr>
                <a:xfrm rot="16200000" flipH="1">
                  <a:off x="2270186" y="1257047"/>
                  <a:ext cx="453321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E738736-F5AB-4751-AD1B-19DB986B6D48}"/>
                  </a:ext>
                </a:extLst>
              </p:cNvPr>
              <p:cNvGrpSpPr/>
              <p:nvPr/>
            </p:nvGrpSpPr>
            <p:grpSpPr>
              <a:xfrm>
                <a:off x="5552992" y="974918"/>
                <a:ext cx="750870" cy="860306"/>
                <a:chOff x="1983147" y="1245990"/>
                <a:chExt cx="750870" cy="860306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E0035D19-D60F-4766-BA9E-7B41120BB67B}"/>
                    </a:ext>
                  </a:extLst>
                </p:cNvPr>
                <p:cNvCxnSpPr/>
                <p:nvPr/>
              </p:nvCxnSpPr>
              <p:spPr>
                <a:xfrm>
                  <a:off x="1983147" y="1245990"/>
                  <a:ext cx="750870" cy="860306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D589327B-7C0C-4171-BF66-56B84009A29D}"/>
                    </a:ext>
                  </a:extLst>
                </p:cNvPr>
                <p:cNvCxnSpPr/>
                <p:nvPr/>
              </p:nvCxnSpPr>
              <p:spPr>
                <a:xfrm>
                  <a:off x="2295742" y="1611228"/>
                  <a:ext cx="113523" cy="147165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3E62B7F-49A2-4844-B714-BAE7B1FAE348}"/>
                  </a:ext>
                </a:extLst>
              </p:cNvPr>
              <p:cNvGrpSpPr/>
              <p:nvPr/>
            </p:nvGrpSpPr>
            <p:grpSpPr>
              <a:xfrm>
                <a:off x="6303862" y="1835224"/>
                <a:ext cx="14748" cy="877644"/>
                <a:chOff x="2826028" y="2552682"/>
                <a:chExt cx="14748" cy="877644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256FA7C-850C-4B30-9862-989F7550834F}"/>
                    </a:ext>
                  </a:extLst>
                </p:cNvPr>
                <p:cNvCxnSpPr/>
                <p:nvPr/>
              </p:nvCxnSpPr>
              <p:spPr>
                <a:xfrm>
                  <a:off x="2826028" y="2552682"/>
                  <a:ext cx="14748" cy="877644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DC3A0F9-7B93-40FC-B6D4-03421348C7B2}"/>
                    </a:ext>
                  </a:extLst>
                </p:cNvPr>
                <p:cNvCxnSpPr/>
                <p:nvPr/>
              </p:nvCxnSpPr>
              <p:spPr>
                <a:xfrm flipH="1">
                  <a:off x="2831592" y="2903184"/>
                  <a:ext cx="911" cy="116544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57CCA66-EB1C-4B11-A7D1-C155CC437FE2}"/>
                  </a:ext>
                </a:extLst>
              </p:cNvPr>
              <p:cNvGrpSpPr/>
              <p:nvPr/>
            </p:nvGrpSpPr>
            <p:grpSpPr>
              <a:xfrm>
                <a:off x="6326054" y="2671670"/>
                <a:ext cx="143170" cy="1390391"/>
                <a:chOff x="2848220" y="3389127"/>
                <a:chExt cx="694366" cy="920373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A06B80A-CD8A-4D9A-A7D7-3CBC17CEFEB0}"/>
                    </a:ext>
                  </a:extLst>
                </p:cNvPr>
                <p:cNvCxnSpPr/>
                <p:nvPr/>
              </p:nvCxnSpPr>
              <p:spPr>
                <a:xfrm>
                  <a:off x="2848220" y="3389127"/>
                  <a:ext cx="694366" cy="920373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054D815E-49E2-4FF9-B62C-EC540BE7FA40}"/>
                    </a:ext>
                  </a:extLst>
                </p:cNvPr>
                <p:cNvCxnSpPr/>
                <p:nvPr/>
              </p:nvCxnSpPr>
              <p:spPr>
                <a:xfrm>
                  <a:off x="3195403" y="3849313"/>
                  <a:ext cx="77706" cy="108066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CD169AF-99C3-438A-8D68-6EDF740E091E}"/>
                  </a:ext>
                </a:extLst>
              </p:cNvPr>
              <p:cNvGrpSpPr/>
              <p:nvPr/>
            </p:nvGrpSpPr>
            <p:grpSpPr>
              <a:xfrm flipV="1">
                <a:off x="4947928" y="2221353"/>
                <a:ext cx="1521297" cy="1840706"/>
                <a:chOff x="2978606" y="4323874"/>
                <a:chExt cx="563980" cy="501560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83C881A-4D99-40F8-B18E-67715473F20F}"/>
                    </a:ext>
                  </a:extLst>
                </p:cNvPr>
                <p:cNvCxnSpPr/>
                <p:nvPr/>
              </p:nvCxnSpPr>
              <p:spPr>
                <a:xfrm flipH="1">
                  <a:off x="2978606" y="4323874"/>
                  <a:ext cx="563980" cy="50156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DF5116-6E63-4367-AFFF-EC5B1B53400B}"/>
                    </a:ext>
                  </a:extLst>
                </p:cNvPr>
                <p:cNvCxnSpPr/>
                <p:nvPr/>
              </p:nvCxnSpPr>
              <p:spPr>
                <a:xfrm flipH="1">
                  <a:off x="3183252" y="4607080"/>
                  <a:ext cx="37288" cy="33827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97FA372-76EB-4E71-96A7-1A76918BB5A9}"/>
                  </a:ext>
                </a:extLst>
              </p:cNvPr>
              <p:cNvGrpSpPr/>
              <p:nvPr/>
            </p:nvGrpSpPr>
            <p:grpSpPr>
              <a:xfrm rot="8899847">
                <a:off x="5237705" y="4640122"/>
                <a:ext cx="1455550" cy="1073733"/>
                <a:chOff x="722453" y="2885199"/>
                <a:chExt cx="1533718" cy="1207783"/>
              </a:xfrm>
              <a:solidFill>
                <a:schemeClr val="bg1">
                  <a:lumMod val="85000"/>
                </a:schemeClr>
              </a:solidFill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7705EB4-C145-4B7A-B4F8-FFED35E55F5B}"/>
                    </a:ext>
                  </a:extLst>
                </p:cNvPr>
                <p:cNvGrpSpPr/>
                <p:nvPr/>
              </p:nvGrpSpPr>
              <p:grpSpPr>
                <a:xfrm>
                  <a:off x="722453" y="2885199"/>
                  <a:ext cx="1533718" cy="1207783"/>
                  <a:chOff x="630442" y="2438813"/>
                  <a:chExt cx="1533718" cy="1207783"/>
                </a:xfrm>
                <a:grpFill/>
              </p:grpSpPr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061E1D76-A83E-480B-85E3-B3EF0CA630D1}"/>
                      </a:ext>
                    </a:extLst>
                  </p:cNvPr>
                  <p:cNvSpPr/>
                  <p:nvPr/>
                </p:nvSpPr>
                <p:spPr>
                  <a:xfrm>
                    <a:off x="1957683" y="2438813"/>
                    <a:ext cx="206477" cy="209201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B8CE0C75-0A13-4AFF-9520-D847A20C495F}"/>
                      </a:ext>
                    </a:extLst>
                  </p:cNvPr>
                  <p:cNvCxnSpPr>
                    <a:cxnSpLocks/>
                    <a:endCxn id="18" idx="1"/>
                  </p:cNvCxnSpPr>
                  <p:nvPr/>
                </p:nvCxnSpPr>
                <p:spPr>
                  <a:xfrm flipH="1">
                    <a:off x="630442" y="2622432"/>
                    <a:ext cx="1297614" cy="102416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/>
                    </a:solidFill>
                    <a:prstDash val="dash"/>
                    <a:tailEnd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D18B5DCF-1984-4844-9C92-3580CDD8ED1A}"/>
                    </a:ext>
                  </a:extLst>
                </p:cNvPr>
                <p:cNvCxnSpPr/>
                <p:nvPr/>
              </p:nvCxnSpPr>
              <p:spPr>
                <a:xfrm flipV="1">
                  <a:off x="1509852" y="3443920"/>
                  <a:ext cx="73335" cy="42845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94C1A6B-1A01-410E-A41A-5965CB55A241}"/>
                  </a:ext>
                </a:extLst>
              </p:cNvPr>
              <p:cNvGrpSpPr/>
              <p:nvPr/>
            </p:nvGrpSpPr>
            <p:grpSpPr>
              <a:xfrm rot="12318420" flipV="1">
                <a:off x="4631827" y="2449468"/>
                <a:ext cx="1165220" cy="1173029"/>
                <a:chOff x="2978606" y="4323874"/>
                <a:chExt cx="563980" cy="501560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9E1BFC7B-321B-4044-A823-3E1935C987D9}"/>
                    </a:ext>
                  </a:extLst>
                </p:cNvPr>
                <p:cNvCxnSpPr/>
                <p:nvPr/>
              </p:nvCxnSpPr>
              <p:spPr>
                <a:xfrm flipH="1">
                  <a:off x="2978606" y="4323874"/>
                  <a:ext cx="563980" cy="50156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FD5DA858-E72C-478F-A797-F69469B08E92}"/>
                    </a:ext>
                  </a:extLst>
                </p:cNvPr>
                <p:cNvCxnSpPr/>
                <p:nvPr/>
              </p:nvCxnSpPr>
              <p:spPr>
                <a:xfrm flipH="1">
                  <a:off x="3183888" y="4608820"/>
                  <a:ext cx="37288" cy="33827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8567473-18E9-4FF7-9BD2-94FC7BF5C973}"/>
                  </a:ext>
                </a:extLst>
              </p:cNvPr>
              <p:cNvGrpSpPr/>
              <p:nvPr/>
            </p:nvGrpSpPr>
            <p:grpSpPr>
              <a:xfrm rot="12542158" flipV="1">
                <a:off x="5502822" y="4089400"/>
                <a:ext cx="806337" cy="45719"/>
                <a:chOff x="2978606" y="4323875"/>
                <a:chExt cx="563980" cy="501560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9EA0626D-E68E-40E7-9BC2-325905BCA74B}"/>
                    </a:ext>
                  </a:extLst>
                </p:cNvPr>
                <p:cNvCxnSpPr/>
                <p:nvPr/>
              </p:nvCxnSpPr>
              <p:spPr>
                <a:xfrm flipH="1">
                  <a:off x="2978606" y="4323875"/>
                  <a:ext cx="563980" cy="50156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C52D7BC-C686-4B59-BB9B-4FF9B1406038}"/>
                    </a:ext>
                  </a:extLst>
                </p:cNvPr>
                <p:cNvCxnSpPr/>
                <p:nvPr/>
              </p:nvCxnSpPr>
              <p:spPr>
                <a:xfrm flipH="1">
                  <a:off x="3179720" y="4607080"/>
                  <a:ext cx="37288" cy="33827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ADDDE86-A68A-4922-B3BC-FC3EFE7D75DD}"/>
                  </a:ext>
                </a:extLst>
              </p:cNvPr>
              <p:cNvGrpSpPr/>
              <p:nvPr/>
            </p:nvGrpSpPr>
            <p:grpSpPr>
              <a:xfrm flipV="1">
                <a:off x="4940742" y="5558133"/>
                <a:ext cx="1479299" cy="264919"/>
                <a:chOff x="1524274" y="1198852"/>
                <a:chExt cx="1173676" cy="485959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47" name="Right Triangle 46">
                  <a:extLst>
                    <a:ext uri="{FF2B5EF4-FFF2-40B4-BE49-F238E27FC236}">
                      <a16:creationId xmlns:a16="http://schemas.microsoft.com/office/drawing/2014/main" id="{894CE2BE-094B-42A0-8E8C-32307F8C70CA}"/>
                    </a:ext>
                  </a:extLst>
                </p:cNvPr>
                <p:cNvSpPr/>
                <p:nvPr/>
              </p:nvSpPr>
              <p:spPr>
                <a:xfrm rot="5400000">
                  <a:off x="1498715" y="1224411"/>
                  <a:ext cx="453326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ight Triangle 47">
                  <a:extLst>
                    <a:ext uri="{FF2B5EF4-FFF2-40B4-BE49-F238E27FC236}">
                      <a16:creationId xmlns:a16="http://schemas.microsoft.com/office/drawing/2014/main" id="{7D1192BF-47CB-4FA6-82FA-FFA2F025966E}"/>
                    </a:ext>
                  </a:extLst>
                </p:cNvPr>
                <p:cNvSpPr/>
                <p:nvPr/>
              </p:nvSpPr>
              <p:spPr>
                <a:xfrm rot="16200000" flipH="1">
                  <a:off x="2270186" y="1257047"/>
                  <a:ext cx="453321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6AC27AAB-92E4-488E-81A1-403771B39CB4}"/>
                  </a:ext>
                </a:extLst>
              </p:cNvPr>
              <p:cNvSpPr/>
              <p:nvPr/>
            </p:nvSpPr>
            <p:spPr>
              <a:xfrm rot="1438988">
                <a:off x="5354368" y="1188579"/>
                <a:ext cx="1785504" cy="1089066"/>
              </a:xfrm>
              <a:prstGeom prst="arc">
                <a:avLst>
                  <a:gd name="adj1" fmla="val 15925154"/>
                  <a:gd name="adj2" fmla="val 2069871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4161BF55-1935-44E7-96C8-A99D99616C11}"/>
                  </a:ext>
                </a:extLst>
              </p:cNvPr>
              <p:cNvSpPr/>
              <p:nvPr/>
            </p:nvSpPr>
            <p:spPr>
              <a:xfrm rot="20161012" flipH="1">
                <a:off x="4166236" y="1195979"/>
                <a:ext cx="1785504" cy="1089066"/>
              </a:xfrm>
              <a:prstGeom prst="arc">
                <a:avLst>
                  <a:gd name="adj1" fmla="val 15825314"/>
                  <a:gd name="adj2" fmla="val 2069871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1BD6623F-F99A-4E76-8947-2A55542B08CE}"/>
                  </a:ext>
                </a:extLst>
              </p:cNvPr>
              <p:cNvSpPr/>
              <p:nvPr/>
            </p:nvSpPr>
            <p:spPr>
              <a:xfrm rot="11134236">
                <a:off x="4252907" y="4212664"/>
                <a:ext cx="1707564" cy="1386770"/>
              </a:xfrm>
              <a:prstGeom prst="arc">
                <a:avLst>
                  <a:gd name="adj1" fmla="val 16700694"/>
                  <a:gd name="adj2" fmla="val 21096585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0DF33D6-EF1A-4760-8294-3E94C1E9C42D}"/>
                  </a:ext>
                </a:extLst>
              </p:cNvPr>
              <p:cNvSpPr/>
              <p:nvPr/>
            </p:nvSpPr>
            <p:spPr>
              <a:xfrm rot="10555019" flipH="1">
                <a:off x="5367189" y="4192680"/>
                <a:ext cx="1707564" cy="1386770"/>
              </a:xfrm>
              <a:prstGeom prst="arc">
                <a:avLst>
                  <a:gd name="adj1" fmla="val 16911216"/>
                  <a:gd name="adj2" fmla="val 21374547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 descr="Light Gray Sphere">
                  <a:extLst>
                    <a:ext uri="{FF2B5EF4-FFF2-40B4-BE49-F238E27FC236}">
                      <a16:creationId xmlns:a16="http://schemas.microsoft.com/office/drawing/2014/main" id="{33F8C49F-F3AD-4A65-8BDA-69CB6676549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448201" y="6036111"/>
                <a:ext cx="365760" cy="365760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65760" cy="365760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974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 descr="Light Gray Sphere">
                  <a:extLst>
                    <a:ext uri="{FF2B5EF4-FFF2-40B4-BE49-F238E27FC236}">
                      <a16:creationId xmlns:a16="http://schemas.microsoft.com/office/drawing/2014/main" id="{33F8C49F-F3AD-4A65-8BDA-69CB6676549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4366" y="6181836"/>
                  <a:ext cx="435444" cy="43544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545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Computing with physics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6">
            <a:extLst>
              <a:ext uri="{FF2B5EF4-FFF2-40B4-BE49-F238E27FC236}">
                <a16:creationId xmlns:a16="http://schemas.microsoft.com/office/drawing/2014/main" id="{B0B3643F-2A55-CF59-1FF8-1D253B42C5BC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39">
            <a:extLst>
              <a:ext uri="{FF2B5EF4-FFF2-40B4-BE49-F238E27FC236}">
                <a16:creationId xmlns:a16="http://schemas.microsoft.com/office/drawing/2014/main" id="{74F85BDE-D963-9C7B-CC15-3B748B11CFD3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C9D51-89A7-FFE2-64D5-7E52EF4F9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71" y="4213516"/>
            <a:ext cx="5940258" cy="2112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C028059-CD24-04CD-BFF7-9E4CE55C5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287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-bit Integer factorization: Shor’s algorithm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Best classical algorithm: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endParaRPr lang="en-US" i="1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C028059-CD24-04CD-BFF7-9E4CE55C5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2875"/>
                <a:ext cx="10515600" cy="4351338"/>
              </a:xfrm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7">
            <a:extLst>
              <a:ext uri="{FF2B5EF4-FFF2-40B4-BE49-F238E27FC236}">
                <a16:creationId xmlns:a16="http://schemas.microsoft.com/office/drawing/2014/main" id="{EDBAFE4D-7F33-A1F7-4AB6-AD53F940B813}"/>
              </a:ext>
            </a:extLst>
          </p:cNvPr>
          <p:cNvSpPr txBox="1"/>
          <p:nvPr/>
        </p:nvSpPr>
        <p:spPr>
          <a:xfrm>
            <a:off x="6538284" y="6520273"/>
            <a:ext cx="7684838" cy="30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Wikipedia, Shor’s algorithm;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Wikipedia, General number field sieve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98091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Steiner Tree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6">
            <a:extLst>
              <a:ext uri="{FF2B5EF4-FFF2-40B4-BE49-F238E27FC236}">
                <a16:creationId xmlns:a16="http://schemas.microsoft.com/office/drawing/2014/main" id="{B0B3643F-2A55-CF59-1FF8-1D253B42C5BC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39">
            <a:extLst>
              <a:ext uri="{FF2B5EF4-FFF2-40B4-BE49-F238E27FC236}">
                <a16:creationId xmlns:a16="http://schemas.microsoft.com/office/drawing/2014/main" id="{74F85BDE-D963-9C7B-CC15-3B748B11CFD3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60800-E460-E32C-8DB7-81C3993CE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950"/>
            <a:ext cx="10515600" cy="4351338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Build roads that connect 4 towns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To save materials, how do you make the roads as short as possible? </a:t>
            </a:r>
          </a:p>
          <a:p>
            <a:endParaRPr lang="en-US" dirty="0"/>
          </a:p>
        </p:txBody>
      </p:sp>
      <p:sp>
        <p:nvSpPr>
          <p:cNvPr id="13" name="Google Shape;60;p14">
            <a:extLst>
              <a:ext uri="{FF2B5EF4-FFF2-40B4-BE49-F238E27FC236}">
                <a16:creationId xmlns:a16="http://schemas.microsoft.com/office/drawing/2014/main" id="{B4734224-6B5C-1418-CB5D-FB71A14694DC}"/>
              </a:ext>
            </a:extLst>
          </p:cNvPr>
          <p:cNvSpPr/>
          <p:nvPr/>
        </p:nvSpPr>
        <p:spPr>
          <a:xfrm>
            <a:off x="3020637" y="4077175"/>
            <a:ext cx="267900" cy="2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3C645052-3D66-0102-DDCA-21D7FA205A6D}"/>
              </a:ext>
            </a:extLst>
          </p:cNvPr>
          <p:cNvSpPr/>
          <p:nvPr/>
        </p:nvSpPr>
        <p:spPr>
          <a:xfrm>
            <a:off x="4617262" y="4077175"/>
            <a:ext cx="267900" cy="2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2;p14">
            <a:extLst>
              <a:ext uri="{FF2B5EF4-FFF2-40B4-BE49-F238E27FC236}">
                <a16:creationId xmlns:a16="http://schemas.microsoft.com/office/drawing/2014/main" id="{9646F2C8-4EAA-21CB-9984-668740EF72E4}"/>
              </a:ext>
            </a:extLst>
          </p:cNvPr>
          <p:cNvSpPr/>
          <p:nvPr/>
        </p:nvSpPr>
        <p:spPr>
          <a:xfrm>
            <a:off x="3020637" y="5641650"/>
            <a:ext cx="267900" cy="2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3;p14">
            <a:extLst>
              <a:ext uri="{FF2B5EF4-FFF2-40B4-BE49-F238E27FC236}">
                <a16:creationId xmlns:a16="http://schemas.microsoft.com/office/drawing/2014/main" id="{54384961-9B54-E267-7F81-13F7E9017E93}"/>
              </a:ext>
            </a:extLst>
          </p:cNvPr>
          <p:cNvSpPr/>
          <p:nvPr/>
        </p:nvSpPr>
        <p:spPr>
          <a:xfrm>
            <a:off x="4617262" y="5641650"/>
            <a:ext cx="267900" cy="2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4;p14">
            <a:extLst>
              <a:ext uri="{FF2B5EF4-FFF2-40B4-BE49-F238E27FC236}">
                <a16:creationId xmlns:a16="http://schemas.microsoft.com/office/drawing/2014/main" id="{AD8DC98B-56BE-1257-D4B3-C5B886C32916}"/>
              </a:ext>
            </a:extLst>
          </p:cNvPr>
          <p:cNvSpPr txBox="1"/>
          <p:nvPr/>
        </p:nvSpPr>
        <p:spPr>
          <a:xfrm>
            <a:off x="2656312" y="3707625"/>
            <a:ext cx="4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</a:t>
            </a:r>
            <a:endParaRPr sz="2400"/>
          </a:p>
        </p:txBody>
      </p:sp>
      <p:sp>
        <p:nvSpPr>
          <p:cNvPr id="18" name="Google Shape;65;p14">
            <a:extLst>
              <a:ext uri="{FF2B5EF4-FFF2-40B4-BE49-F238E27FC236}">
                <a16:creationId xmlns:a16="http://schemas.microsoft.com/office/drawing/2014/main" id="{72B659FB-E319-886A-1F45-6CBC25A39870}"/>
              </a:ext>
            </a:extLst>
          </p:cNvPr>
          <p:cNvSpPr txBox="1"/>
          <p:nvPr/>
        </p:nvSpPr>
        <p:spPr>
          <a:xfrm>
            <a:off x="4885162" y="3707625"/>
            <a:ext cx="4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</a:t>
            </a:r>
            <a:endParaRPr sz="2400"/>
          </a:p>
        </p:txBody>
      </p:sp>
      <p:sp>
        <p:nvSpPr>
          <p:cNvPr id="19" name="Google Shape;66;p14">
            <a:extLst>
              <a:ext uri="{FF2B5EF4-FFF2-40B4-BE49-F238E27FC236}">
                <a16:creationId xmlns:a16="http://schemas.microsoft.com/office/drawing/2014/main" id="{52524AE7-7BB3-6659-D053-CEA44B6F54E1}"/>
              </a:ext>
            </a:extLst>
          </p:cNvPr>
          <p:cNvSpPr txBox="1"/>
          <p:nvPr/>
        </p:nvSpPr>
        <p:spPr>
          <a:xfrm>
            <a:off x="4885162" y="5743575"/>
            <a:ext cx="4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</a:t>
            </a:r>
            <a:endParaRPr sz="2400"/>
          </a:p>
        </p:txBody>
      </p:sp>
      <p:sp>
        <p:nvSpPr>
          <p:cNvPr id="22" name="Google Shape;67;p14">
            <a:extLst>
              <a:ext uri="{FF2B5EF4-FFF2-40B4-BE49-F238E27FC236}">
                <a16:creationId xmlns:a16="http://schemas.microsoft.com/office/drawing/2014/main" id="{D742066F-FB81-B04D-75EC-419DE0C92DA3}"/>
              </a:ext>
            </a:extLst>
          </p:cNvPr>
          <p:cNvSpPr txBox="1"/>
          <p:nvPr/>
        </p:nvSpPr>
        <p:spPr>
          <a:xfrm>
            <a:off x="2656312" y="5743575"/>
            <a:ext cx="4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</a:t>
            </a:r>
            <a:endParaRPr sz="2400"/>
          </a:p>
        </p:txBody>
      </p:sp>
      <p:pic>
        <p:nvPicPr>
          <p:cNvPr id="23" name="Google Shape;68;p14">
            <a:extLst>
              <a:ext uri="{FF2B5EF4-FFF2-40B4-BE49-F238E27FC236}">
                <a16:creationId xmlns:a16="http://schemas.microsoft.com/office/drawing/2014/main" id="{0B3E8207-8215-EC3D-AC45-138707A1BC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105"/>
          <a:stretch/>
        </p:blipFill>
        <p:spPr>
          <a:xfrm>
            <a:off x="6717537" y="3429000"/>
            <a:ext cx="2818151" cy="3080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72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808179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" name="Google Shape;74;p15"/>
          <p:cNvSpPr/>
          <p:nvPr/>
        </p:nvSpPr>
        <p:spPr>
          <a:xfrm>
            <a:off x="2721595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" name="Google Shape;75;p15"/>
          <p:cNvSpPr/>
          <p:nvPr/>
        </p:nvSpPr>
        <p:spPr>
          <a:xfrm>
            <a:off x="808179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" name="Google Shape;76;p15"/>
          <p:cNvSpPr/>
          <p:nvPr/>
        </p:nvSpPr>
        <p:spPr>
          <a:xfrm>
            <a:off x="2721595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" name="Google Shape;77;p15"/>
          <p:cNvSpPr txBox="1"/>
          <p:nvPr/>
        </p:nvSpPr>
        <p:spPr>
          <a:xfrm>
            <a:off x="371567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78" name="Google Shape;78;p15"/>
          <p:cNvSpPr txBox="1"/>
          <p:nvPr/>
        </p:nvSpPr>
        <p:spPr>
          <a:xfrm>
            <a:off x="3042649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79" name="Google Shape;79;p15"/>
          <p:cNvSpPr txBox="1"/>
          <p:nvPr/>
        </p:nvSpPr>
        <p:spPr>
          <a:xfrm>
            <a:off x="3042649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80" name="Google Shape;80;p15"/>
          <p:cNvSpPr txBox="1"/>
          <p:nvPr/>
        </p:nvSpPr>
        <p:spPr>
          <a:xfrm>
            <a:off x="371567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cxnSp>
        <p:nvCxnSpPr>
          <p:cNvPr id="81" name="Google Shape;81;p15"/>
          <p:cNvCxnSpPr>
            <a:stCxn id="73" idx="6"/>
            <a:endCxn id="74" idx="2"/>
          </p:cNvCxnSpPr>
          <p:nvPr/>
        </p:nvCxnSpPr>
        <p:spPr>
          <a:xfrm>
            <a:off x="1128979" y="1174937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5"/>
          <p:cNvCxnSpPr>
            <a:stCxn id="73" idx="4"/>
            <a:endCxn id="75" idx="0"/>
          </p:cNvCxnSpPr>
          <p:nvPr/>
        </p:nvCxnSpPr>
        <p:spPr>
          <a:xfrm>
            <a:off x="968579" y="1335337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>
            <a:stCxn id="76" idx="0"/>
            <a:endCxn id="74" idx="4"/>
          </p:cNvCxnSpPr>
          <p:nvPr/>
        </p:nvCxnSpPr>
        <p:spPr>
          <a:xfrm rot="10800000">
            <a:off x="2881995" y="1335412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5"/>
          <p:cNvCxnSpPr>
            <a:stCxn id="75" idx="6"/>
            <a:endCxn id="76" idx="2"/>
          </p:cNvCxnSpPr>
          <p:nvPr/>
        </p:nvCxnSpPr>
        <p:spPr>
          <a:xfrm>
            <a:off x="1128979" y="3049812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5"/>
          <p:cNvSpPr txBox="1"/>
          <p:nvPr/>
        </p:nvSpPr>
        <p:spPr>
          <a:xfrm>
            <a:off x="1050300" y="3750367"/>
            <a:ext cx="1814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Length=4</a:t>
            </a:r>
            <a:endParaRPr sz="266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808179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" name="Google Shape;91;p16"/>
          <p:cNvSpPr/>
          <p:nvPr/>
        </p:nvSpPr>
        <p:spPr>
          <a:xfrm>
            <a:off x="2721595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" name="Google Shape;92;p16"/>
          <p:cNvSpPr/>
          <p:nvPr/>
        </p:nvSpPr>
        <p:spPr>
          <a:xfrm>
            <a:off x="808179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" name="Google Shape;93;p16"/>
          <p:cNvSpPr/>
          <p:nvPr/>
        </p:nvSpPr>
        <p:spPr>
          <a:xfrm>
            <a:off x="2721595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" name="Google Shape;94;p16"/>
          <p:cNvSpPr txBox="1"/>
          <p:nvPr/>
        </p:nvSpPr>
        <p:spPr>
          <a:xfrm>
            <a:off x="371567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95" name="Google Shape;95;p16"/>
          <p:cNvSpPr txBox="1"/>
          <p:nvPr/>
        </p:nvSpPr>
        <p:spPr>
          <a:xfrm>
            <a:off x="3042649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96" name="Google Shape;96;p16"/>
          <p:cNvSpPr txBox="1"/>
          <p:nvPr/>
        </p:nvSpPr>
        <p:spPr>
          <a:xfrm>
            <a:off x="3042649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97" name="Google Shape;97;p16"/>
          <p:cNvSpPr txBox="1"/>
          <p:nvPr/>
        </p:nvSpPr>
        <p:spPr>
          <a:xfrm>
            <a:off x="371567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sp>
        <p:nvSpPr>
          <p:cNvPr id="98" name="Google Shape;98;p16"/>
          <p:cNvSpPr/>
          <p:nvPr/>
        </p:nvSpPr>
        <p:spPr>
          <a:xfrm>
            <a:off x="4946679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" name="Google Shape;99;p16"/>
          <p:cNvSpPr/>
          <p:nvPr/>
        </p:nvSpPr>
        <p:spPr>
          <a:xfrm>
            <a:off x="6860095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" name="Google Shape;100;p16"/>
          <p:cNvSpPr/>
          <p:nvPr/>
        </p:nvSpPr>
        <p:spPr>
          <a:xfrm>
            <a:off x="4946679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" name="Google Shape;101;p16"/>
          <p:cNvSpPr/>
          <p:nvPr/>
        </p:nvSpPr>
        <p:spPr>
          <a:xfrm>
            <a:off x="6860095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" name="Google Shape;102;p16"/>
          <p:cNvSpPr txBox="1"/>
          <p:nvPr/>
        </p:nvSpPr>
        <p:spPr>
          <a:xfrm>
            <a:off x="4510067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03" name="Google Shape;103;p16"/>
          <p:cNvSpPr txBox="1"/>
          <p:nvPr/>
        </p:nvSpPr>
        <p:spPr>
          <a:xfrm>
            <a:off x="7181149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04" name="Google Shape;104;p16"/>
          <p:cNvSpPr txBox="1"/>
          <p:nvPr/>
        </p:nvSpPr>
        <p:spPr>
          <a:xfrm>
            <a:off x="7181149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05" name="Google Shape;105;p16"/>
          <p:cNvSpPr txBox="1"/>
          <p:nvPr/>
        </p:nvSpPr>
        <p:spPr>
          <a:xfrm>
            <a:off x="4510067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cxnSp>
        <p:nvCxnSpPr>
          <p:cNvPr id="106" name="Google Shape;106;p16"/>
          <p:cNvCxnSpPr>
            <a:stCxn id="90" idx="6"/>
            <a:endCxn id="91" idx="2"/>
          </p:cNvCxnSpPr>
          <p:nvPr/>
        </p:nvCxnSpPr>
        <p:spPr>
          <a:xfrm>
            <a:off x="1128979" y="1174937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6"/>
          <p:cNvCxnSpPr>
            <a:stCxn id="90" idx="4"/>
            <a:endCxn id="92" idx="0"/>
          </p:cNvCxnSpPr>
          <p:nvPr/>
        </p:nvCxnSpPr>
        <p:spPr>
          <a:xfrm>
            <a:off x="968579" y="1335337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6"/>
          <p:cNvCxnSpPr>
            <a:stCxn id="93" idx="0"/>
            <a:endCxn id="91" idx="4"/>
          </p:cNvCxnSpPr>
          <p:nvPr/>
        </p:nvCxnSpPr>
        <p:spPr>
          <a:xfrm rot="10800000">
            <a:off x="2881995" y="1335412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6"/>
          <p:cNvCxnSpPr>
            <a:stCxn id="92" idx="6"/>
            <a:endCxn id="93" idx="2"/>
          </p:cNvCxnSpPr>
          <p:nvPr/>
        </p:nvCxnSpPr>
        <p:spPr>
          <a:xfrm>
            <a:off x="1128979" y="3049812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6"/>
          <p:cNvCxnSpPr>
            <a:stCxn id="98" idx="4"/>
            <a:endCxn id="100" idx="0"/>
          </p:cNvCxnSpPr>
          <p:nvPr/>
        </p:nvCxnSpPr>
        <p:spPr>
          <a:xfrm>
            <a:off x="5107079" y="1335337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6"/>
          <p:cNvCxnSpPr>
            <a:stCxn id="99" idx="4"/>
            <a:endCxn id="101" idx="0"/>
          </p:cNvCxnSpPr>
          <p:nvPr/>
        </p:nvCxnSpPr>
        <p:spPr>
          <a:xfrm>
            <a:off x="7020495" y="1335337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5107079" y="2112337"/>
            <a:ext cx="1879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6"/>
          <p:cNvSpPr txBox="1"/>
          <p:nvPr/>
        </p:nvSpPr>
        <p:spPr>
          <a:xfrm>
            <a:off x="1050300" y="3750367"/>
            <a:ext cx="1814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Length=4</a:t>
            </a:r>
            <a:endParaRPr sz="2667"/>
          </a:p>
        </p:txBody>
      </p:sp>
      <p:sp>
        <p:nvSpPr>
          <p:cNvPr id="114" name="Google Shape;114;p16"/>
          <p:cNvSpPr txBox="1"/>
          <p:nvPr/>
        </p:nvSpPr>
        <p:spPr>
          <a:xfrm>
            <a:off x="5188800" y="3750367"/>
            <a:ext cx="1814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Length=3</a:t>
            </a:r>
            <a:endParaRPr sz="266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808179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" name="Google Shape;120;p17"/>
          <p:cNvSpPr/>
          <p:nvPr/>
        </p:nvSpPr>
        <p:spPr>
          <a:xfrm>
            <a:off x="2721595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1" name="Google Shape;121;p17"/>
          <p:cNvSpPr/>
          <p:nvPr/>
        </p:nvSpPr>
        <p:spPr>
          <a:xfrm>
            <a:off x="808179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" name="Google Shape;122;p17"/>
          <p:cNvSpPr/>
          <p:nvPr/>
        </p:nvSpPr>
        <p:spPr>
          <a:xfrm>
            <a:off x="2721595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" name="Google Shape;123;p17"/>
          <p:cNvSpPr txBox="1"/>
          <p:nvPr/>
        </p:nvSpPr>
        <p:spPr>
          <a:xfrm>
            <a:off x="371567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24" name="Google Shape;124;p17"/>
          <p:cNvSpPr txBox="1"/>
          <p:nvPr/>
        </p:nvSpPr>
        <p:spPr>
          <a:xfrm>
            <a:off x="3042649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25" name="Google Shape;125;p17"/>
          <p:cNvSpPr txBox="1"/>
          <p:nvPr/>
        </p:nvSpPr>
        <p:spPr>
          <a:xfrm>
            <a:off x="3042649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26" name="Google Shape;126;p17"/>
          <p:cNvSpPr txBox="1"/>
          <p:nvPr/>
        </p:nvSpPr>
        <p:spPr>
          <a:xfrm>
            <a:off x="371567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sp>
        <p:nvSpPr>
          <p:cNvPr id="127" name="Google Shape;127;p17"/>
          <p:cNvSpPr/>
          <p:nvPr/>
        </p:nvSpPr>
        <p:spPr>
          <a:xfrm>
            <a:off x="4946679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" name="Google Shape;128;p17"/>
          <p:cNvSpPr/>
          <p:nvPr/>
        </p:nvSpPr>
        <p:spPr>
          <a:xfrm>
            <a:off x="6860095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" name="Google Shape;129;p17"/>
          <p:cNvSpPr/>
          <p:nvPr/>
        </p:nvSpPr>
        <p:spPr>
          <a:xfrm>
            <a:off x="4946679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" name="Google Shape;130;p17"/>
          <p:cNvSpPr/>
          <p:nvPr/>
        </p:nvSpPr>
        <p:spPr>
          <a:xfrm>
            <a:off x="6860095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" name="Google Shape;131;p17"/>
          <p:cNvSpPr txBox="1"/>
          <p:nvPr/>
        </p:nvSpPr>
        <p:spPr>
          <a:xfrm>
            <a:off x="4510067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32" name="Google Shape;132;p17"/>
          <p:cNvSpPr txBox="1"/>
          <p:nvPr/>
        </p:nvSpPr>
        <p:spPr>
          <a:xfrm>
            <a:off x="7181149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33" name="Google Shape;133;p17"/>
          <p:cNvSpPr txBox="1"/>
          <p:nvPr/>
        </p:nvSpPr>
        <p:spPr>
          <a:xfrm>
            <a:off x="7181149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34" name="Google Shape;134;p17"/>
          <p:cNvSpPr txBox="1"/>
          <p:nvPr/>
        </p:nvSpPr>
        <p:spPr>
          <a:xfrm>
            <a:off x="4510067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sp>
        <p:nvSpPr>
          <p:cNvPr id="135" name="Google Shape;135;p17"/>
          <p:cNvSpPr/>
          <p:nvPr/>
        </p:nvSpPr>
        <p:spPr>
          <a:xfrm>
            <a:off x="9085179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" name="Google Shape;136;p17"/>
          <p:cNvSpPr/>
          <p:nvPr/>
        </p:nvSpPr>
        <p:spPr>
          <a:xfrm>
            <a:off x="10998595" y="1014537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Google Shape;137;p17"/>
          <p:cNvSpPr/>
          <p:nvPr/>
        </p:nvSpPr>
        <p:spPr>
          <a:xfrm>
            <a:off x="9085179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17"/>
          <p:cNvSpPr/>
          <p:nvPr/>
        </p:nvSpPr>
        <p:spPr>
          <a:xfrm>
            <a:off x="10998595" y="2889412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Google Shape;139;p17"/>
          <p:cNvSpPr txBox="1"/>
          <p:nvPr/>
        </p:nvSpPr>
        <p:spPr>
          <a:xfrm>
            <a:off x="8648567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40" name="Google Shape;140;p17"/>
          <p:cNvSpPr txBox="1"/>
          <p:nvPr/>
        </p:nvSpPr>
        <p:spPr>
          <a:xfrm>
            <a:off x="11319649" y="571667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41" name="Google Shape;141;p17"/>
          <p:cNvSpPr txBox="1"/>
          <p:nvPr/>
        </p:nvSpPr>
        <p:spPr>
          <a:xfrm>
            <a:off x="11319649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42" name="Google Shape;142;p17"/>
          <p:cNvSpPr txBox="1"/>
          <p:nvPr/>
        </p:nvSpPr>
        <p:spPr>
          <a:xfrm>
            <a:off x="8648567" y="301156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cxnSp>
        <p:nvCxnSpPr>
          <p:cNvPr id="143" name="Google Shape;143;p17"/>
          <p:cNvCxnSpPr>
            <a:stCxn id="119" idx="6"/>
            <a:endCxn id="120" idx="2"/>
          </p:cNvCxnSpPr>
          <p:nvPr/>
        </p:nvCxnSpPr>
        <p:spPr>
          <a:xfrm>
            <a:off x="1128979" y="1174937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7"/>
          <p:cNvCxnSpPr>
            <a:stCxn id="119" idx="4"/>
            <a:endCxn id="121" idx="0"/>
          </p:cNvCxnSpPr>
          <p:nvPr/>
        </p:nvCxnSpPr>
        <p:spPr>
          <a:xfrm>
            <a:off x="968579" y="1335337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7"/>
          <p:cNvCxnSpPr>
            <a:stCxn id="122" idx="0"/>
            <a:endCxn id="120" idx="4"/>
          </p:cNvCxnSpPr>
          <p:nvPr/>
        </p:nvCxnSpPr>
        <p:spPr>
          <a:xfrm rot="10800000">
            <a:off x="2881995" y="1335412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7"/>
          <p:cNvCxnSpPr>
            <a:stCxn id="121" idx="6"/>
            <a:endCxn id="122" idx="2"/>
          </p:cNvCxnSpPr>
          <p:nvPr/>
        </p:nvCxnSpPr>
        <p:spPr>
          <a:xfrm>
            <a:off x="1128979" y="3049812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7"/>
          <p:cNvCxnSpPr>
            <a:stCxn id="127" idx="4"/>
            <a:endCxn id="129" idx="0"/>
          </p:cNvCxnSpPr>
          <p:nvPr/>
        </p:nvCxnSpPr>
        <p:spPr>
          <a:xfrm>
            <a:off x="5107079" y="1335337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>
            <a:stCxn id="128" idx="4"/>
            <a:endCxn id="130" idx="0"/>
          </p:cNvCxnSpPr>
          <p:nvPr/>
        </p:nvCxnSpPr>
        <p:spPr>
          <a:xfrm>
            <a:off x="7020495" y="1335337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5107079" y="2112337"/>
            <a:ext cx="1879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7"/>
          <p:cNvCxnSpPr>
            <a:stCxn id="135" idx="5"/>
            <a:endCxn id="138" idx="1"/>
          </p:cNvCxnSpPr>
          <p:nvPr/>
        </p:nvCxnSpPr>
        <p:spPr>
          <a:xfrm>
            <a:off x="9358999" y="1288357"/>
            <a:ext cx="1686400" cy="164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7"/>
          <p:cNvCxnSpPr>
            <a:stCxn id="137" idx="7"/>
            <a:endCxn id="136" idx="3"/>
          </p:cNvCxnSpPr>
          <p:nvPr/>
        </p:nvCxnSpPr>
        <p:spPr>
          <a:xfrm rot="10800000" flipH="1">
            <a:off x="9358999" y="1288392"/>
            <a:ext cx="1686400" cy="164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7"/>
          <p:cNvSpPr txBox="1"/>
          <p:nvPr/>
        </p:nvSpPr>
        <p:spPr>
          <a:xfrm>
            <a:off x="1050300" y="3750367"/>
            <a:ext cx="1814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Length=4</a:t>
            </a:r>
            <a:endParaRPr sz="2667"/>
          </a:p>
        </p:txBody>
      </p:sp>
      <p:sp>
        <p:nvSpPr>
          <p:cNvPr id="153" name="Google Shape;153;p17"/>
          <p:cNvSpPr txBox="1"/>
          <p:nvPr/>
        </p:nvSpPr>
        <p:spPr>
          <a:xfrm>
            <a:off x="5188800" y="3750367"/>
            <a:ext cx="1814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Length=3</a:t>
            </a:r>
            <a:endParaRPr sz="26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17"/>
              <p:cNvSpPr txBox="1"/>
              <p:nvPr/>
            </p:nvSpPr>
            <p:spPr>
              <a:xfrm>
                <a:off x="8641452" y="3750367"/>
                <a:ext cx="3998897" cy="696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2667" dirty="0"/>
                  <a:t>Length=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667" i="1">
                        <a:latin typeface="Cambria Math" panose="02040503050406030204" pitchFamily="18" charset="0"/>
                      </a:rPr>
                      <m:t>≈2.83</m:t>
                    </m:r>
                  </m:oMath>
                </a14:m>
                <a:endParaRPr sz="2667" dirty="0"/>
              </a:p>
            </p:txBody>
          </p:sp>
        </mc:Choice>
        <mc:Fallback xmlns="">
          <p:sp>
            <p:nvSpPr>
              <p:cNvPr id="154" name="Google Shape;154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452" y="3750367"/>
                <a:ext cx="3998897" cy="696432"/>
              </a:xfrm>
              <a:prstGeom prst="rect">
                <a:avLst/>
              </a:prstGeom>
              <a:blipFill>
                <a:blip r:embed="rId3"/>
                <a:stretch>
                  <a:fillRect l="-2134" b="-122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808179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" name="Google Shape;120;p17"/>
          <p:cNvSpPr/>
          <p:nvPr/>
        </p:nvSpPr>
        <p:spPr>
          <a:xfrm>
            <a:off x="2721595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1" name="Google Shape;121;p17"/>
          <p:cNvSpPr/>
          <p:nvPr/>
        </p:nvSpPr>
        <p:spPr>
          <a:xfrm>
            <a:off x="808179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" name="Google Shape;122;p17"/>
          <p:cNvSpPr/>
          <p:nvPr/>
        </p:nvSpPr>
        <p:spPr>
          <a:xfrm>
            <a:off x="2721595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" name="Google Shape;123;p17"/>
          <p:cNvSpPr txBox="1"/>
          <p:nvPr/>
        </p:nvSpPr>
        <p:spPr>
          <a:xfrm>
            <a:off x="371567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24" name="Google Shape;124;p17"/>
          <p:cNvSpPr txBox="1"/>
          <p:nvPr/>
        </p:nvSpPr>
        <p:spPr>
          <a:xfrm>
            <a:off x="3042649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25" name="Google Shape;125;p17"/>
          <p:cNvSpPr txBox="1"/>
          <p:nvPr/>
        </p:nvSpPr>
        <p:spPr>
          <a:xfrm>
            <a:off x="3042649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26" name="Google Shape;126;p17"/>
          <p:cNvSpPr txBox="1"/>
          <p:nvPr/>
        </p:nvSpPr>
        <p:spPr>
          <a:xfrm>
            <a:off x="371567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sp>
        <p:nvSpPr>
          <p:cNvPr id="127" name="Google Shape;127;p17"/>
          <p:cNvSpPr/>
          <p:nvPr/>
        </p:nvSpPr>
        <p:spPr>
          <a:xfrm>
            <a:off x="4946679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" name="Google Shape;128;p17"/>
          <p:cNvSpPr/>
          <p:nvPr/>
        </p:nvSpPr>
        <p:spPr>
          <a:xfrm>
            <a:off x="6860095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" name="Google Shape;129;p17"/>
          <p:cNvSpPr/>
          <p:nvPr/>
        </p:nvSpPr>
        <p:spPr>
          <a:xfrm>
            <a:off x="4946679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" name="Google Shape;130;p17"/>
          <p:cNvSpPr/>
          <p:nvPr/>
        </p:nvSpPr>
        <p:spPr>
          <a:xfrm>
            <a:off x="6860095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" name="Google Shape;131;p17"/>
          <p:cNvSpPr txBox="1"/>
          <p:nvPr/>
        </p:nvSpPr>
        <p:spPr>
          <a:xfrm>
            <a:off x="4510067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32" name="Google Shape;132;p17"/>
          <p:cNvSpPr txBox="1"/>
          <p:nvPr/>
        </p:nvSpPr>
        <p:spPr>
          <a:xfrm>
            <a:off x="7181149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33" name="Google Shape;133;p17"/>
          <p:cNvSpPr txBox="1"/>
          <p:nvPr/>
        </p:nvSpPr>
        <p:spPr>
          <a:xfrm>
            <a:off x="7181149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34" name="Google Shape;134;p17"/>
          <p:cNvSpPr txBox="1"/>
          <p:nvPr/>
        </p:nvSpPr>
        <p:spPr>
          <a:xfrm>
            <a:off x="4510067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sp>
        <p:nvSpPr>
          <p:cNvPr id="135" name="Google Shape;135;p17"/>
          <p:cNvSpPr/>
          <p:nvPr/>
        </p:nvSpPr>
        <p:spPr>
          <a:xfrm>
            <a:off x="9085179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" name="Google Shape;136;p17"/>
          <p:cNvSpPr/>
          <p:nvPr/>
        </p:nvSpPr>
        <p:spPr>
          <a:xfrm>
            <a:off x="10998595" y="442871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Google Shape;137;p17"/>
          <p:cNvSpPr/>
          <p:nvPr/>
        </p:nvSpPr>
        <p:spPr>
          <a:xfrm>
            <a:off x="9085179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17"/>
          <p:cNvSpPr/>
          <p:nvPr/>
        </p:nvSpPr>
        <p:spPr>
          <a:xfrm>
            <a:off x="10998595" y="2317745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Google Shape;139;p17"/>
          <p:cNvSpPr txBox="1"/>
          <p:nvPr/>
        </p:nvSpPr>
        <p:spPr>
          <a:xfrm>
            <a:off x="8648567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140" name="Google Shape;140;p17"/>
          <p:cNvSpPr txBox="1"/>
          <p:nvPr/>
        </p:nvSpPr>
        <p:spPr>
          <a:xfrm>
            <a:off x="11319649" y="0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141" name="Google Shape;141;p17"/>
          <p:cNvSpPr txBox="1"/>
          <p:nvPr/>
        </p:nvSpPr>
        <p:spPr>
          <a:xfrm>
            <a:off x="11319649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142" name="Google Shape;142;p17"/>
          <p:cNvSpPr txBox="1"/>
          <p:nvPr/>
        </p:nvSpPr>
        <p:spPr>
          <a:xfrm>
            <a:off x="8648567" y="243989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cxnSp>
        <p:nvCxnSpPr>
          <p:cNvPr id="143" name="Google Shape;143;p17"/>
          <p:cNvCxnSpPr>
            <a:stCxn id="119" idx="6"/>
            <a:endCxn id="120" idx="2"/>
          </p:cNvCxnSpPr>
          <p:nvPr/>
        </p:nvCxnSpPr>
        <p:spPr>
          <a:xfrm>
            <a:off x="1128979" y="603271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7"/>
          <p:cNvCxnSpPr>
            <a:stCxn id="119" idx="4"/>
            <a:endCxn id="121" idx="0"/>
          </p:cNvCxnSpPr>
          <p:nvPr/>
        </p:nvCxnSpPr>
        <p:spPr>
          <a:xfrm>
            <a:off x="968579" y="763671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7"/>
          <p:cNvCxnSpPr>
            <a:stCxn id="122" idx="0"/>
            <a:endCxn id="120" idx="4"/>
          </p:cNvCxnSpPr>
          <p:nvPr/>
        </p:nvCxnSpPr>
        <p:spPr>
          <a:xfrm rot="10800000">
            <a:off x="2881995" y="763745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7"/>
          <p:cNvCxnSpPr>
            <a:stCxn id="121" idx="6"/>
            <a:endCxn id="122" idx="2"/>
          </p:cNvCxnSpPr>
          <p:nvPr/>
        </p:nvCxnSpPr>
        <p:spPr>
          <a:xfrm>
            <a:off x="1128979" y="2478145"/>
            <a:ext cx="1592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7"/>
          <p:cNvCxnSpPr>
            <a:stCxn id="127" idx="4"/>
            <a:endCxn id="129" idx="0"/>
          </p:cNvCxnSpPr>
          <p:nvPr/>
        </p:nvCxnSpPr>
        <p:spPr>
          <a:xfrm>
            <a:off x="5107079" y="763671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>
            <a:stCxn id="128" idx="4"/>
            <a:endCxn id="130" idx="0"/>
          </p:cNvCxnSpPr>
          <p:nvPr/>
        </p:nvCxnSpPr>
        <p:spPr>
          <a:xfrm>
            <a:off x="7020495" y="763671"/>
            <a:ext cx="0" cy="155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5107079" y="1540671"/>
            <a:ext cx="1879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7"/>
          <p:cNvCxnSpPr>
            <a:stCxn id="135" idx="5"/>
            <a:endCxn id="138" idx="1"/>
          </p:cNvCxnSpPr>
          <p:nvPr/>
        </p:nvCxnSpPr>
        <p:spPr>
          <a:xfrm>
            <a:off x="9358999" y="716691"/>
            <a:ext cx="1686400" cy="164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7"/>
          <p:cNvCxnSpPr>
            <a:stCxn id="137" idx="7"/>
            <a:endCxn id="136" idx="3"/>
          </p:cNvCxnSpPr>
          <p:nvPr/>
        </p:nvCxnSpPr>
        <p:spPr>
          <a:xfrm rot="10800000" flipH="1">
            <a:off x="9358999" y="716725"/>
            <a:ext cx="1686400" cy="164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7"/>
          <p:cNvSpPr txBox="1"/>
          <p:nvPr/>
        </p:nvSpPr>
        <p:spPr>
          <a:xfrm>
            <a:off x="1050300" y="3178701"/>
            <a:ext cx="1814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Length=4</a:t>
            </a:r>
            <a:endParaRPr sz="2667"/>
          </a:p>
        </p:txBody>
      </p:sp>
      <p:sp>
        <p:nvSpPr>
          <p:cNvPr id="153" name="Google Shape;153;p17"/>
          <p:cNvSpPr txBox="1"/>
          <p:nvPr/>
        </p:nvSpPr>
        <p:spPr>
          <a:xfrm>
            <a:off x="5188800" y="3178701"/>
            <a:ext cx="1814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Length=3</a:t>
            </a:r>
            <a:endParaRPr sz="26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17"/>
              <p:cNvSpPr txBox="1"/>
              <p:nvPr/>
            </p:nvSpPr>
            <p:spPr>
              <a:xfrm>
                <a:off x="8641452" y="3178701"/>
                <a:ext cx="3998897" cy="696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2667" dirty="0"/>
                  <a:t>Length=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667" i="1">
                        <a:latin typeface="Cambria Math" panose="02040503050406030204" pitchFamily="18" charset="0"/>
                      </a:rPr>
                      <m:t>≈2.83</m:t>
                    </m:r>
                  </m:oMath>
                </a14:m>
                <a:endParaRPr sz="2667" dirty="0"/>
              </a:p>
            </p:txBody>
          </p:sp>
        </mc:Choice>
        <mc:Fallback xmlns="">
          <p:sp>
            <p:nvSpPr>
              <p:cNvPr id="154" name="Google Shape;154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452" y="3178701"/>
                <a:ext cx="3998897" cy="696432"/>
              </a:xfrm>
              <a:prstGeom prst="rect">
                <a:avLst/>
              </a:prstGeom>
              <a:blipFill>
                <a:blip r:embed="rId3"/>
                <a:stretch>
                  <a:fillRect l="-2134" b="-11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Google Shape;135;p17">
            <a:extLst>
              <a:ext uri="{FF2B5EF4-FFF2-40B4-BE49-F238E27FC236}">
                <a16:creationId xmlns:a16="http://schemas.microsoft.com/office/drawing/2014/main" id="{00275486-3C45-4638-BA9C-9B8C252FACD4}"/>
              </a:ext>
            </a:extLst>
          </p:cNvPr>
          <p:cNvSpPr/>
          <p:nvPr/>
        </p:nvSpPr>
        <p:spPr>
          <a:xfrm>
            <a:off x="2608175" y="4040913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" name="Google Shape;136;p17">
            <a:extLst>
              <a:ext uri="{FF2B5EF4-FFF2-40B4-BE49-F238E27FC236}">
                <a16:creationId xmlns:a16="http://schemas.microsoft.com/office/drawing/2014/main" id="{55252EE1-DE8C-4ECB-B1FF-52477EFDF097}"/>
              </a:ext>
            </a:extLst>
          </p:cNvPr>
          <p:cNvSpPr/>
          <p:nvPr/>
        </p:nvSpPr>
        <p:spPr>
          <a:xfrm>
            <a:off x="4521591" y="4040913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" name="Google Shape;137;p17">
            <a:extLst>
              <a:ext uri="{FF2B5EF4-FFF2-40B4-BE49-F238E27FC236}">
                <a16:creationId xmlns:a16="http://schemas.microsoft.com/office/drawing/2014/main" id="{6462A684-9FA3-49F6-9365-3D66B0DB4053}"/>
              </a:ext>
            </a:extLst>
          </p:cNvPr>
          <p:cNvSpPr/>
          <p:nvPr/>
        </p:nvSpPr>
        <p:spPr>
          <a:xfrm>
            <a:off x="2608175" y="5915788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" name="Google Shape;138;p17">
            <a:extLst>
              <a:ext uri="{FF2B5EF4-FFF2-40B4-BE49-F238E27FC236}">
                <a16:creationId xmlns:a16="http://schemas.microsoft.com/office/drawing/2014/main" id="{2E1EEF35-FE56-43CA-AF57-E4965242DA0B}"/>
              </a:ext>
            </a:extLst>
          </p:cNvPr>
          <p:cNvSpPr/>
          <p:nvPr/>
        </p:nvSpPr>
        <p:spPr>
          <a:xfrm>
            <a:off x="4521591" y="5915788"/>
            <a:ext cx="320800" cy="3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" name="Google Shape;139;p17">
            <a:extLst>
              <a:ext uri="{FF2B5EF4-FFF2-40B4-BE49-F238E27FC236}">
                <a16:creationId xmlns:a16="http://schemas.microsoft.com/office/drawing/2014/main" id="{435AA9BF-7D89-4D68-93AA-43FD8AF447AF}"/>
              </a:ext>
            </a:extLst>
          </p:cNvPr>
          <p:cNvSpPr txBox="1"/>
          <p:nvPr/>
        </p:nvSpPr>
        <p:spPr>
          <a:xfrm>
            <a:off x="2171563" y="359804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A</a:t>
            </a:r>
            <a:endParaRPr sz="3200"/>
          </a:p>
        </p:txBody>
      </p:sp>
      <p:sp>
        <p:nvSpPr>
          <p:cNvPr id="51" name="Google Shape;140;p17">
            <a:extLst>
              <a:ext uri="{FF2B5EF4-FFF2-40B4-BE49-F238E27FC236}">
                <a16:creationId xmlns:a16="http://schemas.microsoft.com/office/drawing/2014/main" id="{5328EB8C-EA4E-4CAE-B779-3911C1E98F21}"/>
              </a:ext>
            </a:extLst>
          </p:cNvPr>
          <p:cNvSpPr txBox="1"/>
          <p:nvPr/>
        </p:nvSpPr>
        <p:spPr>
          <a:xfrm>
            <a:off x="4842645" y="3598043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B</a:t>
            </a:r>
            <a:endParaRPr sz="3200"/>
          </a:p>
        </p:txBody>
      </p:sp>
      <p:sp>
        <p:nvSpPr>
          <p:cNvPr id="52" name="Google Shape;141;p17">
            <a:extLst>
              <a:ext uri="{FF2B5EF4-FFF2-40B4-BE49-F238E27FC236}">
                <a16:creationId xmlns:a16="http://schemas.microsoft.com/office/drawing/2014/main" id="{A481CFA1-23C2-4160-94E2-E1F4789787C7}"/>
              </a:ext>
            </a:extLst>
          </p:cNvPr>
          <p:cNvSpPr txBox="1"/>
          <p:nvPr/>
        </p:nvSpPr>
        <p:spPr>
          <a:xfrm>
            <a:off x="4842645" y="6037936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C</a:t>
            </a:r>
            <a:endParaRPr sz="3200"/>
          </a:p>
        </p:txBody>
      </p:sp>
      <p:sp>
        <p:nvSpPr>
          <p:cNvPr id="53" name="Google Shape;142;p17">
            <a:extLst>
              <a:ext uri="{FF2B5EF4-FFF2-40B4-BE49-F238E27FC236}">
                <a16:creationId xmlns:a16="http://schemas.microsoft.com/office/drawing/2014/main" id="{76F36F83-4D88-4C04-A64A-623C80268576}"/>
              </a:ext>
            </a:extLst>
          </p:cNvPr>
          <p:cNvSpPr txBox="1"/>
          <p:nvPr/>
        </p:nvSpPr>
        <p:spPr>
          <a:xfrm>
            <a:off x="2171563" y="6037936"/>
            <a:ext cx="500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/>
              <a:t>D</a:t>
            </a:r>
            <a:endParaRPr sz="3200"/>
          </a:p>
        </p:txBody>
      </p:sp>
      <p:cxnSp>
        <p:nvCxnSpPr>
          <p:cNvPr id="54" name="Google Shape;150;p17">
            <a:extLst>
              <a:ext uri="{FF2B5EF4-FFF2-40B4-BE49-F238E27FC236}">
                <a16:creationId xmlns:a16="http://schemas.microsoft.com/office/drawing/2014/main" id="{27D789C3-BEA7-434C-95FB-0346E3D695D4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881995" y="4314733"/>
            <a:ext cx="438007" cy="85982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51;p17">
            <a:extLst>
              <a:ext uri="{FF2B5EF4-FFF2-40B4-BE49-F238E27FC236}">
                <a16:creationId xmlns:a16="http://schemas.microsoft.com/office/drawing/2014/main" id="{CB906E22-651C-451D-9FA6-10E00EC667E3}"/>
              </a:ext>
            </a:extLst>
          </p:cNvPr>
          <p:cNvCxnSpPr>
            <a:cxnSpLocks/>
            <a:endCxn id="47" idx="3"/>
          </p:cNvCxnSpPr>
          <p:nvPr/>
        </p:nvCxnSpPr>
        <p:spPr>
          <a:xfrm flipV="1">
            <a:off x="4143336" y="4314734"/>
            <a:ext cx="425235" cy="80052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150;p17">
            <a:extLst>
              <a:ext uri="{FF2B5EF4-FFF2-40B4-BE49-F238E27FC236}">
                <a16:creationId xmlns:a16="http://schemas.microsoft.com/office/drawing/2014/main" id="{A7593874-8909-487A-BDB4-75274619CF47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2881996" y="5102941"/>
            <a:ext cx="450777" cy="85982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50;p17">
            <a:extLst>
              <a:ext uri="{FF2B5EF4-FFF2-40B4-BE49-F238E27FC236}">
                <a16:creationId xmlns:a16="http://schemas.microsoft.com/office/drawing/2014/main" id="{24A352B7-3776-49BE-92AE-9938A3818320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4155853" y="5102941"/>
            <a:ext cx="412719" cy="85982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150;p17">
            <a:extLst>
              <a:ext uri="{FF2B5EF4-FFF2-40B4-BE49-F238E27FC236}">
                <a16:creationId xmlns:a16="http://schemas.microsoft.com/office/drawing/2014/main" id="{1B75D22C-210A-4B1A-B8F3-B2CC13E467A3}"/>
              </a:ext>
            </a:extLst>
          </p:cNvPr>
          <p:cNvCxnSpPr>
            <a:cxnSpLocks/>
          </p:cNvCxnSpPr>
          <p:nvPr/>
        </p:nvCxnSpPr>
        <p:spPr>
          <a:xfrm>
            <a:off x="3293049" y="5115260"/>
            <a:ext cx="850032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Google Shape;154;p17">
                <a:extLst>
                  <a:ext uri="{FF2B5EF4-FFF2-40B4-BE49-F238E27FC236}">
                    <a16:creationId xmlns:a16="http://schemas.microsoft.com/office/drawing/2014/main" id="{EF3940DF-CC3A-4D2D-9C11-83E241BE2C1B}"/>
                  </a:ext>
                </a:extLst>
              </p:cNvPr>
              <p:cNvSpPr txBox="1"/>
              <p:nvPr/>
            </p:nvSpPr>
            <p:spPr>
              <a:xfrm>
                <a:off x="5150470" y="4815275"/>
                <a:ext cx="3998897" cy="6950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2667" dirty="0"/>
                  <a:t>Length=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1+</m:t>
                    </m:r>
                    <m:rad>
                      <m:radPr>
                        <m:degHide m:val="on"/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sz="2667" i="1">
                        <a:latin typeface="Cambria Math" panose="02040503050406030204" pitchFamily="18" charset="0"/>
                      </a:rPr>
                      <m:t>≈2.73</m:t>
                    </m:r>
                  </m:oMath>
                </a14:m>
                <a:endParaRPr sz="2667" dirty="0"/>
              </a:p>
            </p:txBody>
          </p:sp>
        </mc:Choice>
        <mc:Fallback xmlns="">
          <p:sp>
            <p:nvSpPr>
              <p:cNvPr id="77" name="Google Shape;154;p17">
                <a:extLst>
                  <a:ext uri="{FF2B5EF4-FFF2-40B4-BE49-F238E27FC236}">
                    <a16:creationId xmlns:a16="http://schemas.microsoft.com/office/drawing/2014/main" id="{EF3940DF-CC3A-4D2D-9C11-83E241BE2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470" y="4815275"/>
                <a:ext cx="3998897" cy="695086"/>
              </a:xfrm>
              <a:prstGeom prst="rect">
                <a:avLst/>
              </a:prstGeom>
              <a:blipFill>
                <a:blip r:embed="rId4"/>
                <a:stretch>
                  <a:fillRect l="-2134" b="-122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1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594</Words>
  <PresentationFormat>Widescreen</PresentationFormat>
  <Paragraphs>205</Paragraphs>
  <Slides>23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Microsoft YaHei</vt:lpstr>
      <vt:lpstr>Stencil BT</vt:lpstr>
      <vt:lpstr>Twentieth Century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2022-11-29T07:42:09Z</dcterms:created>
  <dcterms:modified xsi:type="dcterms:W3CDTF">2022-11-30T05:50:39Z</dcterms:modified>
</cp:coreProperties>
</file>